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8" r:id="rId3"/>
    <p:sldId id="259" r:id="rId4"/>
    <p:sldId id="261" r:id="rId5"/>
    <p:sldId id="257" r:id="rId6"/>
    <p:sldId id="262" r:id="rId7"/>
    <p:sldId id="263" r:id="rId8"/>
    <p:sldId id="264" r:id="rId9"/>
    <p:sldId id="265" r:id="rId10"/>
    <p:sldId id="266"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697"/>
    <p:restoredTop sz="95827"/>
  </p:normalViewPr>
  <p:slideViewPr>
    <p:cSldViewPr snapToGrid="0">
      <p:cViewPr varScale="1">
        <p:scale>
          <a:sx n="102" d="100"/>
          <a:sy n="102" d="100"/>
        </p:scale>
        <p:origin x="1136" y="19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CF89EF-2D00-E447-A9E9-FF4DD0EE9E78}" type="datetimeFigureOut">
              <a:rPr lang="nl-NL" smtClean="0"/>
              <a:t>12-09-2024</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C97857-83EE-7449-A1A3-657CA0EA828F}" type="slidenum">
              <a:rPr lang="nl-NL" smtClean="0"/>
              <a:t>‹nr.›</a:t>
            </a:fld>
            <a:endParaRPr lang="nl-NL"/>
          </a:p>
        </p:txBody>
      </p:sp>
    </p:spTree>
    <p:extLst>
      <p:ext uri="{BB962C8B-B14F-4D97-AF65-F5344CB8AC3E}">
        <p14:creationId xmlns:p14="http://schemas.microsoft.com/office/powerpoint/2010/main" val="267400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9C97857-83EE-7449-A1A3-657CA0EA828F}" type="slidenum">
              <a:rPr lang="nl-NL" smtClean="0"/>
              <a:t>6</a:t>
            </a:fld>
            <a:endParaRPr lang="nl-NL"/>
          </a:p>
        </p:txBody>
      </p:sp>
    </p:spTree>
    <p:extLst>
      <p:ext uri="{BB962C8B-B14F-4D97-AF65-F5344CB8AC3E}">
        <p14:creationId xmlns:p14="http://schemas.microsoft.com/office/powerpoint/2010/main" val="428787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921D94-E7C0-7B5B-8D4D-DD27FDDC2C7A}"/>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0375504-BE0A-7804-1AB8-579575D7A4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5306D9A5-F8C0-2D36-3E98-B027AEC8E671}"/>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F8BC7C27-770E-C4A5-4F01-E42F3E4D0AE4}"/>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2F84D51E-3735-A472-3FF0-968F135FDFD2}"/>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33523983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644B3-0B4D-6124-FA24-6657FD94DA6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7E74496-8CDA-1316-ADE8-5DA765D45EA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8E9B35E-0A5E-48CD-0DCA-EF8A027A812A}"/>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7FC3D648-35A5-4795-EAD1-A14ED2A3CDDB}"/>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CBE544C0-1517-42FB-8ABF-3154BC957CF3}"/>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119748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FAEF82-F1C8-02F6-DBED-B0324EDB350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D88F145-BB05-FE0E-7FB6-23E6E898BB7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A93F9CF-9A93-2E36-374F-B050815F54C4}"/>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FCF68EAF-B60F-F87B-0290-493803A35B2E}"/>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65DB4466-20CD-88DA-56D2-01883AFE66B7}"/>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3228245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101EDB-BADA-92F1-7DC4-D0626F4C219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8082EF1-23D2-93D6-337F-72C4F4D952D9}"/>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A37799C-793D-0E11-D9B3-DBD147E97421}"/>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5845E4D-BDC8-F0A8-DFFA-B0F79A72D0F9}"/>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6" name="Tijdelijke aanduiding voor voettekst 5">
            <a:extLst>
              <a:ext uri="{FF2B5EF4-FFF2-40B4-BE49-F238E27FC236}">
                <a16:creationId xmlns:a16="http://schemas.microsoft.com/office/drawing/2014/main" id="{D54D1167-655D-130D-227C-3D700CF92323}"/>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C4F55ABA-BDF8-0E25-F0CA-3B9D7338731F}"/>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3249333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C9505A-65D0-C0F0-3738-8F8F4E94D53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B0057730-D5F7-7502-D1B4-7BA97A4354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44FC94E1-1602-4B81-FB16-03C6565A782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D0D6B32-F8BD-3AC4-2E33-6A319647D2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D856101-7E21-4951-90FB-43A74C826453}"/>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15C1DB42-AD09-B63C-E03F-55DF0F788AEF}"/>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8" name="Tijdelijke aanduiding voor voettekst 7">
            <a:extLst>
              <a:ext uri="{FF2B5EF4-FFF2-40B4-BE49-F238E27FC236}">
                <a16:creationId xmlns:a16="http://schemas.microsoft.com/office/drawing/2014/main" id="{1A09F272-DEBC-B18A-AA6B-5951D58BF7C0}"/>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9" name="Tijdelijke aanduiding voor dianummer 8">
            <a:extLst>
              <a:ext uri="{FF2B5EF4-FFF2-40B4-BE49-F238E27FC236}">
                <a16:creationId xmlns:a16="http://schemas.microsoft.com/office/drawing/2014/main" id="{9F809878-2B36-1670-1DBB-AA3CC5D4115E}"/>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565914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E5E57-1787-CAC0-EAE8-0F15C56A9A5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1A355CA-B436-E4F8-4FA1-80282422899A}"/>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4" name="Tijdelijke aanduiding voor voettekst 3">
            <a:extLst>
              <a:ext uri="{FF2B5EF4-FFF2-40B4-BE49-F238E27FC236}">
                <a16:creationId xmlns:a16="http://schemas.microsoft.com/office/drawing/2014/main" id="{662660E1-884E-58F2-D193-7D7E1A8EFD6F}"/>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5" name="Tijdelijke aanduiding voor dianummer 4">
            <a:extLst>
              <a:ext uri="{FF2B5EF4-FFF2-40B4-BE49-F238E27FC236}">
                <a16:creationId xmlns:a16="http://schemas.microsoft.com/office/drawing/2014/main" id="{59582A9C-F431-27EA-0163-7DC89435974B}"/>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2665479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DF31C12-7F53-5BCD-ED4C-E3A843488F1E}"/>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3" name="Tijdelijke aanduiding voor voettekst 2">
            <a:extLst>
              <a:ext uri="{FF2B5EF4-FFF2-40B4-BE49-F238E27FC236}">
                <a16:creationId xmlns:a16="http://schemas.microsoft.com/office/drawing/2014/main" id="{89D2AC8B-9496-B9A1-A14A-ECE955431F9B}"/>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4" name="Tijdelijke aanduiding voor dianummer 3">
            <a:extLst>
              <a:ext uri="{FF2B5EF4-FFF2-40B4-BE49-F238E27FC236}">
                <a16:creationId xmlns:a16="http://schemas.microsoft.com/office/drawing/2014/main" id="{CA78FDB0-87B2-CAFE-0ED7-D671EF839954}"/>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914740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AA14B9-0AE8-173F-6F76-7D1F038DC7D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9E25CFF-F821-DE01-453B-9DB0129626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F313640-411E-F302-335E-641B5C93C6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33631D5-C90E-6158-EA95-740F4849F4E2}"/>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6" name="Tijdelijke aanduiding voor voettekst 5">
            <a:extLst>
              <a:ext uri="{FF2B5EF4-FFF2-40B4-BE49-F238E27FC236}">
                <a16:creationId xmlns:a16="http://schemas.microsoft.com/office/drawing/2014/main" id="{66335311-E9C4-0D2D-80AD-92BF0630F173}"/>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594FE58B-48D5-F785-6719-AE7A2CE1BFF1}"/>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99241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3638BB-CB4C-17E8-2D69-7BC099B0CAF0}"/>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3C6E4BF-BE2F-9EBB-6B9D-EE0DA78444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E0E3CC6-5C22-E465-026F-2F8255726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A38FA82A-E489-D9FE-5EA7-E13FF379F36B}"/>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6" name="Tijdelijke aanduiding voor voettekst 5">
            <a:extLst>
              <a:ext uri="{FF2B5EF4-FFF2-40B4-BE49-F238E27FC236}">
                <a16:creationId xmlns:a16="http://schemas.microsoft.com/office/drawing/2014/main" id="{068FBFC4-9BE0-32FF-B286-DE59073023C7}"/>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7" name="Tijdelijke aanduiding voor dianummer 6">
            <a:extLst>
              <a:ext uri="{FF2B5EF4-FFF2-40B4-BE49-F238E27FC236}">
                <a16:creationId xmlns:a16="http://schemas.microsoft.com/office/drawing/2014/main" id="{ED272105-CFC6-AA83-F709-9D238A3EF2F9}"/>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239831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B6B403-00EB-811F-B77E-A910E87112F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93DAEB91-A28D-447F-9C80-8389C017FC5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3A539A3-C2DA-A92E-1BCA-D75210FB1DE1}"/>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BD6E7836-3BB7-67AE-0481-ABD0EE3DC697}"/>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0EC5E58F-B928-C9D7-11F1-090A5B8B3F04}"/>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1082788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0709F037-BC84-618A-AA70-1BCC43127B27}"/>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0AEEF0A-0A58-219A-8014-5617659BD37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769783B-4D02-2D67-223D-083F0B423906}"/>
              </a:ext>
            </a:extLst>
          </p:cNvPr>
          <p:cNvSpPr>
            <a:spLocks noGrp="1"/>
          </p:cNvSpPr>
          <p:nvPr>
            <p:ph type="dt" sz="half" idx="10"/>
          </p:nvPr>
        </p:nvSpPr>
        <p:spPr>
          <a:xfrm>
            <a:off x="838200" y="6356350"/>
            <a:ext cx="2743200" cy="365125"/>
          </a:xfrm>
          <a:prstGeom prst="rect">
            <a:avLst/>
          </a:prstGeom>
        </p:spPr>
        <p:txBody>
          <a:bodyPr/>
          <a:lstStyle/>
          <a:p>
            <a:fld id="{F0360BAA-CD12-5443-BD17-CDB30634C485}" type="datetimeFigureOut">
              <a:rPr lang="nl-NL" smtClean="0"/>
              <a:t>12-09-2024</a:t>
            </a:fld>
            <a:endParaRPr lang="nl-NL"/>
          </a:p>
        </p:txBody>
      </p:sp>
      <p:sp>
        <p:nvSpPr>
          <p:cNvPr id="5" name="Tijdelijke aanduiding voor voettekst 4">
            <a:extLst>
              <a:ext uri="{FF2B5EF4-FFF2-40B4-BE49-F238E27FC236}">
                <a16:creationId xmlns:a16="http://schemas.microsoft.com/office/drawing/2014/main" id="{23CE7AA9-18C1-447A-CB62-3FC2798BAC06}"/>
              </a:ext>
            </a:extLst>
          </p:cNvPr>
          <p:cNvSpPr>
            <a:spLocks noGrp="1"/>
          </p:cNvSpPr>
          <p:nvPr>
            <p:ph type="ftr" sz="quarter" idx="11"/>
          </p:nvPr>
        </p:nvSpPr>
        <p:spPr>
          <a:xfrm>
            <a:off x="4038600" y="6356350"/>
            <a:ext cx="4114800" cy="365125"/>
          </a:xfrm>
          <a:prstGeom prst="rect">
            <a:avLst/>
          </a:prstGeom>
        </p:spPr>
        <p:txBody>
          <a:bodyPr/>
          <a:lstStyle/>
          <a:p>
            <a:endParaRPr lang="nl-NL"/>
          </a:p>
        </p:txBody>
      </p:sp>
      <p:sp>
        <p:nvSpPr>
          <p:cNvPr id="6" name="Tijdelijke aanduiding voor dianummer 5">
            <a:extLst>
              <a:ext uri="{FF2B5EF4-FFF2-40B4-BE49-F238E27FC236}">
                <a16:creationId xmlns:a16="http://schemas.microsoft.com/office/drawing/2014/main" id="{C5BE23C8-293D-725D-BD5A-121512B0699B}"/>
              </a:ext>
            </a:extLst>
          </p:cNvPr>
          <p:cNvSpPr>
            <a:spLocks noGrp="1"/>
          </p:cNvSpPr>
          <p:nvPr>
            <p:ph type="sldNum" sz="quarter" idx="12"/>
          </p:nvPr>
        </p:nvSpPr>
        <p:spPr>
          <a:xfrm>
            <a:off x="8610600" y="6356350"/>
            <a:ext cx="2743200" cy="365125"/>
          </a:xfrm>
          <a:prstGeom prst="rect">
            <a:avLst/>
          </a:prstGeom>
        </p:spPr>
        <p:txBody>
          <a:bodyPr/>
          <a:lstStyle/>
          <a:p>
            <a:fld id="{93E9E0C4-4334-174B-A6B6-DE3F3F39C631}" type="slidenum">
              <a:rPr lang="nl-NL" smtClean="0"/>
              <a:t>‹nr.›</a:t>
            </a:fld>
            <a:endParaRPr lang="nl-NL"/>
          </a:p>
        </p:txBody>
      </p:sp>
    </p:spTree>
    <p:extLst>
      <p:ext uri="{BB962C8B-B14F-4D97-AF65-F5344CB8AC3E}">
        <p14:creationId xmlns:p14="http://schemas.microsoft.com/office/powerpoint/2010/main" val="287436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972BD34C-1283-0DB0-6934-F3410DD2D744}"/>
              </a:ext>
            </a:extLst>
          </p:cNvPr>
          <p:cNvSpPr>
            <a:spLocks noGrp="1"/>
          </p:cNvSpPr>
          <p:nvPr>
            <p:ph type="title"/>
          </p:nvPr>
        </p:nvSpPr>
        <p:spPr>
          <a:xfrm>
            <a:off x="399393" y="388884"/>
            <a:ext cx="11403724" cy="662150"/>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EE1FD129-078E-06C7-60B7-0D13F77ABE43}"/>
              </a:ext>
            </a:extLst>
          </p:cNvPr>
          <p:cNvSpPr>
            <a:spLocks noGrp="1"/>
          </p:cNvSpPr>
          <p:nvPr>
            <p:ph type="body" idx="1"/>
          </p:nvPr>
        </p:nvSpPr>
        <p:spPr>
          <a:xfrm>
            <a:off x="399392" y="1229711"/>
            <a:ext cx="11403723" cy="4750676"/>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pic>
        <p:nvPicPr>
          <p:cNvPr id="8" name="Afbeelding 7">
            <a:extLst>
              <a:ext uri="{FF2B5EF4-FFF2-40B4-BE49-F238E27FC236}">
                <a16:creationId xmlns:a16="http://schemas.microsoft.com/office/drawing/2014/main" id="{704F2894-B132-87A0-F887-3F818528780B}"/>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381000" y="6306315"/>
            <a:ext cx="2190750" cy="457200"/>
          </a:xfrm>
          <a:prstGeom prst="rect">
            <a:avLst/>
          </a:prstGeom>
        </p:spPr>
      </p:pic>
      <p:cxnSp>
        <p:nvCxnSpPr>
          <p:cNvPr id="11" name="Rechte verbindingslijn 10">
            <a:extLst>
              <a:ext uri="{FF2B5EF4-FFF2-40B4-BE49-F238E27FC236}">
                <a16:creationId xmlns:a16="http://schemas.microsoft.com/office/drawing/2014/main" id="{EC199323-552B-06A8-2877-A0A1E0D1EF29}"/>
              </a:ext>
            </a:extLst>
          </p:cNvPr>
          <p:cNvCxnSpPr/>
          <p:nvPr userDrawn="1"/>
        </p:nvCxnSpPr>
        <p:spPr>
          <a:xfrm>
            <a:off x="399392" y="6190591"/>
            <a:ext cx="11403723" cy="0"/>
          </a:xfrm>
          <a:prstGeom prst="line">
            <a:avLst/>
          </a:prstGeom>
        </p:spPr>
        <p:style>
          <a:lnRef idx="2">
            <a:schemeClr val="accent2"/>
          </a:lnRef>
          <a:fillRef idx="0">
            <a:schemeClr val="accent2"/>
          </a:fillRef>
          <a:effectRef idx="1">
            <a:schemeClr val="accent2"/>
          </a:effectRef>
          <a:fontRef idx="minor">
            <a:schemeClr val="tx1"/>
          </a:fontRef>
        </p:style>
      </p:cxnSp>
      <p:sp>
        <p:nvSpPr>
          <p:cNvPr id="4" name="Tekstvak 3">
            <a:extLst>
              <a:ext uri="{FF2B5EF4-FFF2-40B4-BE49-F238E27FC236}">
                <a16:creationId xmlns:a16="http://schemas.microsoft.com/office/drawing/2014/main" id="{BB92B557-D76F-D362-D0FA-D7F02E422A1A}"/>
              </a:ext>
            </a:extLst>
          </p:cNvPr>
          <p:cNvSpPr txBox="1"/>
          <p:nvPr userDrawn="1"/>
        </p:nvSpPr>
        <p:spPr>
          <a:xfrm>
            <a:off x="9028385" y="6327228"/>
            <a:ext cx="2869324" cy="276999"/>
          </a:xfrm>
          <a:prstGeom prst="rect">
            <a:avLst/>
          </a:prstGeom>
          <a:noFill/>
        </p:spPr>
        <p:txBody>
          <a:bodyPr wrap="square" rtlCol="0">
            <a:spAutoFit/>
          </a:bodyPr>
          <a:lstStyle/>
          <a:p>
            <a:pPr algn="r"/>
            <a:r>
              <a:rPr lang="nl-NL" sz="1200" b="1" i="1" dirty="0">
                <a:latin typeface="Cambria" panose="02040503050406030204" pitchFamily="18" charset="0"/>
              </a:rPr>
              <a:t>Oog voor voedsel  • Hart voor mensen</a:t>
            </a:r>
          </a:p>
        </p:txBody>
      </p:sp>
    </p:spTree>
    <p:extLst>
      <p:ext uri="{BB962C8B-B14F-4D97-AF65-F5344CB8AC3E}">
        <p14:creationId xmlns:p14="http://schemas.microsoft.com/office/powerpoint/2010/main" val="3747061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spc="-15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voedselbankennederland.nl/"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635A23-4237-21F1-E76E-D632BE1C05C8}"/>
              </a:ext>
            </a:extLst>
          </p:cNvPr>
          <p:cNvSpPr>
            <a:spLocks noGrp="1"/>
          </p:cNvSpPr>
          <p:nvPr>
            <p:ph type="ctrTitle"/>
          </p:nvPr>
        </p:nvSpPr>
        <p:spPr/>
        <p:txBody>
          <a:bodyPr/>
          <a:lstStyle/>
          <a:p>
            <a:endParaRPr lang="nl-NL" dirty="0"/>
          </a:p>
        </p:txBody>
      </p:sp>
      <p:sp>
        <p:nvSpPr>
          <p:cNvPr id="3" name="Ondertitel 2">
            <a:extLst>
              <a:ext uri="{FF2B5EF4-FFF2-40B4-BE49-F238E27FC236}">
                <a16:creationId xmlns:a16="http://schemas.microsoft.com/office/drawing/2014/main" id="{27F6AA86-581D-E722-59ED-66D32E573996}"/>
              </a:ext>
            </a:extLst>
          </p:cNvPr>
          <p:cNvSpPr>
            <a:spLocks noGrp="1"/>
          </p:cNvSpPr>
          <p:nvPr>
            <p:ph type="subTitle" idx="1"/>
          </p:nvPr>
        </p:nvSpPr>
        <p:spPr/>
        <p:txBody>
          <a:bodyPr/>
          <a:lstStyle/>
          <a:p>
            <a:endParaRPr lang="nl-NL"/>
          </a:p>
        </p:txBody>
      </p:sp>
      <p:pic>
        <p:nvPicPr>
          <p:cNvPr id="5" name="Afbeelding 4">
            <a:extLst>
              <a:ext uri="{FF2B5EF4-FFF2-40B4-BE49-F238E27FC236}">
                <a16:creationId xmlns:a16="http://schemas.microsoft.com/office/drawing/2014/main" id="{6D231AB5-C8D3-C4A7-705A-6DB4BFFA16C1}"/>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1" y="-231356"/>
            <a:ext cx="12192001" cy="6311900"/>
          </a:xfrm>
          <a:prstGeom prst="rect">
            <a:avLst/>
          </a:prstGeom>
        </p:spPr>
      </p:pic>
    </p:spTree>
    <p:extLst>
      <p:ext uri="{BB962C8B-B14F-4D97-AF65-F5344CB8AC3E}">
        <p14:creationId xmlns:p14="http://schemas.microsoft.com/office/powerpoint/2010/main" val="2461858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BDDCE6-025B-4C71-BAAE-9B75B8EF6E0E}"/>
              </a:ext>
            </a:extLst>
          </p:cNvPr>
          <p:cNvSpPr>
            <a:spLocks noGrp="1"/>
          </p:cNvSpPr>
          <p:nvPr>
            <p:ph type="title"/>
          </p:nvPr>
        </p:nvSpPr>
        <p:spPr/>
        <p:txBody>
          <a:bodyPr>
            <a:noAutofit/>
          </a:bodyPr>
          <a:lstStyle/>
          <a:p>
            <a:r>
              <a:rPr lang="nl-NL" dirty="0">
                <a:solidFill>
                  <a:schemeClr val="accent2"/>
                </a:solidFill>
              </a:rPr>
              <a:t>Welkom bij de voedselbank!</a:t>
            </a:r>
          </a:p>
        </p:txBody>
      </p:sp>
      <p:sp>
        <p:nvSpPr>
          <p:cNvPr id="3" name="Tijdelijke aanduiding voor inhoud 2">
            <a:extLst>
              <a:ext uri="{FF2B5EF4-FFF2-40B4-BE49-F238E27FC236}">
                <a16:creationId xmlns:a16="http://schemas.microsoft.com/office/drawing/2014/main" id="{170CB15F-236D-2B03-85DE-207B37930576}"/>
              </a:ext>
            </a:extLst>
          </p:cNvPr>
          <p:cNvSpPr>
            <a:spLocks noGrp="1"/>
          </p:cNvSpPr>
          <p:nvPr>
            <p:ph idx="1"/>
          </p:nvPr>
        </p:nvSpPr>
        <p:spPr>
          <a:xfrm>
            <a:off x="399392" y="1229711"/>
            <a:ext cx="6926825" cy="4750676"/>
          </a:xfrm>
        </p:spPr>
        <p:txBody>
          <a:bodyPr>
            <a:normAutofit/>
          </a:bodyPr>
          <a:lstStyle/>
          <a:p>
            <a:pPr marL="0" indent="0">
              <a:buNone/>
            </a:pPr>
            <a:r>
              <a:rPr lang="nl-NL" sz="1800" b="1" dirty="0">
                <a:solidFill>
                  <a:srgbClr val="1D1D1D"/>
                </a:solidFill>
                <a:effectLst/>
              </a:rPr>
              <a:t>De voedselbanken zijn er voor iedereen </a:t>
            </a:r>
            <a:br>
              <a:rPr lang="nl-NL" sz="1800" b="1" dirty="0">
                <a:solidFill>
                  <a:srgbClr val="1D1D1D"/>
                </a:solidFill>
                <a:effectLst/>
              </a:rPr>
            </a:br>
            <a:r>
              <a:rPr lang="nl-NL" sz="1800" b="1" dirty="0">
                <a:solidFill>
                  <a:srgbClr val="1D1D1D"/>
                </a:solidFill>
                <a:effectLst/>
              </a:rPr>
              <a:t>die tijdelijk voedselhulp nodig heeft. </a:t>
            </a:r>
            <a:br>
              <a:rPr lang="nl-NL" sz="1800" b="1" dirty="0">
                <a:solidFill>
                  <a:srgbClr val="1D1D1D"/>
                </a:solidFill>
                <a:effectLst/>
              </a:rPr>
            </a:br>
            <a:br>
              <a:rPr lang="nl-NL" sz="1800" b="1" dirty="0">
                <a:solidFill>
                  <a:srgbClr val="1D1D1D"/>
                </a:solidFill>
                <a:effectLst/>
              </a:rPr>
            </a:br>
            <a:r>
              <a:rPr lang="nl-NL" sz="1800" b="1" dirty="0">
                <a:solidFill>
                  <a:srgbClr val="1D1D1D"/>
                </a:solidFill>
                <a:effectLst/>
              </a:rPr>
              <a:t>Bij ons zijn klanten welkom en ontzorgen we </a:t>
            </a:r>
            <a:br>
              <a:rPr lang="nl-NL" sz="1800" b="1" dirty="0">
                <a:solidFill>
                  <a:srgbClr val="1D1D1D"/>
                </a:solidFill>
                <a:effectLst/>
              </a:rPr>
            </a:br>
            <a:r>
              <a:rPr lang="nl-NL" sz="1800" b="1" dirty="0">
                <a:solidFill>
                  <a:srgbClr val="1D1D1D"/>
                </a:solidFill>
                <a:effectLst/>
              </a:rPr>
              <a:t>onze klanten tot ze alles weer op de rit hebben staan. </a:t>
            </a:r>
          </a:p>
          <a:p>
            <a:pPr marL="0" indent="0">
              <a:buNone/>
            </a:pPr>
            <a:br>
              <a:rPr lang="nl-NL" sz="1800" dirty="0">
                <a:solidFill>
                  <a:srgbClr val="1D1D1D"/>
                </a:solidFill>
                <a:effectLst/>
              </a:rPr>
            </a:br>
            <a:r>
              <a:rPr lang="nl-NL" sz="1800" dirty="0">
                <a:solidFill>
                  <a:srgbClr val="1D1D1D"/>
                </a:solidFill>
                <a:effectLst/>
              </a:rPr>
              <a:t>Wij helpen door gratis voedsel te geven dat wij </a:t>
            </a:r>
            <a:br>
              <a:rPr lang="nl-NL" sz="1800" dirty="0">
                <a:solidFill>
                  <a:srgbClr val="1D1D1D"/>
                </a:solidFill>
                <a:effectLst/>
              </a:rPr>
            </a:br>
            <a:r>
              <a:rPr lang="nl-NL" sz="1800" dirty="0">
                <a:solidFill>
                  <a:srgbClr val="1D1D1D"/>
                </a:solidFill>
                <a:effectLst/>
              </a:rPr>
              <a:t>ontvangen van onze voedseldonateurs. </a:t>
            </a:r>
            <a:br>
              <a:rPr lang="nl-NL" sz="1800" dirty="0">
                <a:solidFill>
                  <a:srgbClr val="1D1D1D"/>
                </a:solidFill>
                <a:effectLst/>
              </a:rPr>
            </a:br>
            <a:r>
              <a:rPr lang="nl-NL" sz="1800" dirty="0">
                <a:solidFill>
                  <a:srgbClr val="1D1D1D"/>
                </a:solidFill>
                <a:effectLst/>
              </a:rPr>
              <a:t>Dat zijn supermarkten, fabrikanten en </a:t>
            </a:r>
            <a:br>
              <a:rPr lang="nl-NL" sz="1800" dirty="0">
                <a:solidFill>
                  <a:srgbClr val="1D1D1D"/>
                </a:solidFill>
                <a:effectLst/>
              </a:rPr>
            </a:br>
            <a:r>
              <a:rPr lang="nl-NL" sz="1800" dirty="0">
                <a:solidFill>
                  <a:srgbClr val="1D1D1D"/>
                </a:solidFill>
                <a:effectLst/>
              </a:rPr>
              <a:t>groente- en fruittelers die ons ondersteunen </a:t>
            </a:r>
            <a:br>
              <a:rPr lang="nl-NL" sz="1800" dirty="0">
                <a:solidFill>
                  <a:srgbClr val="1D1D1D"/>
                </a:solidFill>
                <a:effectLst/>
              </a:rPr>
            </a:br>
            <a:r>
              <a:rPr lang="nl-NL" sz="1800" dirty="0">
                <a:solidFill>
                  <a:srgbClr val="1D1D1D"/>
                </a:solidFill>
                <a:effectLst/>
              </a:rPr>
              <a:t>en waarmee we samen voedselverspilling </a:t>
            </a:r>
            <a:br>
              <a:rPr lang="nl-NL" sz="1800" dirty="0">
                <a:solidFill>
                  <a:srgbClr val="1D1D1D"/>
                </a:solidFill>
                <a:effectLst/>
              </a:rPr>
            </a:br>
            <a:r>
              <a:rPr lang="nl-NL" sz="1800" dirty="0">
                <a:solidFill>
                  <a:srgbClr val="1D1D1D"/>
                </a:solidFill>
                <a:effectLst/>
              </a:rPr>
              <a:t>tegengaan door voedsel over te nemen. </a:t>
            </a:r>
            <a:br>
              <a:rPr lang="nl-NL" sz="1800" dirty="0">
                <a:solidFill>
                  <a:srgbClr val="1D1D1D"/>
                </a:solidFill>
                <a:effectLst/>
              </a:rPr>
            </a:br>
            <a:r>
              <a:rPr lang="nl-NL" sz="1800" dirty="0">
                <a:solidFill>
                  <a:srgbClr val="1D1D1D"/>
                </a:solidFill>
                <a:effectLst/>
              </a:rPr>
              <a:t>Dit verzamelen wij bij onze 178 lokale voedselbanken </a:t>
            </a:r>
            <a:br>
              <a:rPr lang="nl-NL" sz="1800" dirty="0">
                <a:solidFill>
                  <a:srgbClr val="1D1D1D"/>
                </a:solidFill>
                <a:effectLst/>
              </a:rPr>
            </a:br>
            <a:r>
              <a:rPr lang="nl-NL" sz="1800" dirty="0">
                <a:solidFill>
                  <a:srgbClr val="1D1D1D"/>
                </a:solidFill>
                <a:effectLst/>
              </a:rPr>
              <a:t>en daar verstrekken we gezonde en lekkere voeding.</a:t>
            </a:r>
            <a:br>
              <a:rPr lang="nl-NL" sz="1800" dirty="0">
                <a:solidFill>
                  <a:srgbClr val="1D1D1D"/>
                </a:solidFill>
              </a:rPr>
            </a:br>
            <a:r>
              <a:rPr lang="nl-NL" sz="1800" b="0" i="0" u="none" strike="noStrike" dirty="0">
                <a:solidFill>
                  <a:srgbClr val="000000"/>
                </a:solidFill>
                <a:effectLst/>
              </a:rPr>
              <a:t>Al onze vrijwilligers zijn volledig onbetaald, zelfs onze voorzitte</a:t>
            </a:r>
            <a:r>
              <a:rPr lang="nl-NL" sz="1800" b="0" i="0" u="none" strike="noStrike" dirty="0">
                <a:solidFill>
                  <a:srgbClr val="1D1D1D"/>
                </a:solidFill>
              </a:rPr>
              <a:t>r.</a:t>
            </a:r>
            <a:endParaRPr lang="nl-NL" sz="1800" dirty="0"/>
          </a:p>
        </p:txBody>
      </p:sp>
      <p:pic>
        <p:nvPicPr>
          <p:cNvPr id="5" name="Afbeelding 4">
            <a:extLst>
              <a:ext uri="{FF2B5EF4-FFF2-40B4-BE49-F238E27FC236}">
                <a16:creationId xmlns:a16="http://schemas.microsoft.com/office/drawing/2014/main" id="{07DFC77B-FF82-B7C4-853F-D564BB7A79B4}"/>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7411811" y="1194255"/>
            <a:ext cx="4470492" cy="4490450"/>
          </a:xfrm>
          <a:prstGeom prst="rect">
            <a:avLst/>
          </a:prstGeom>
        </p:spPr>
      </p:pic>
    </p:spTree>
    <p:extLst>
      <p:ext uri="{BB962C8B-B14F-4D97-AF65-F5344CB8AC3E}">
        <p14:creationId xmlns:p14="http://schemas.microsoft.com/office/powerpoint/2010/main" val="402780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0291AD-CBB7-0293-6CF2-84EAE76A042F}"/>
              </a:ext>
            </a:extLst>
          </p:cNvPr>
          <p:cNvSpPr>
            <a:spLocks noGrp="1"/>
          </p:cNvSpPr>
          <p:nvPr>
            <p:ph type="title"/>
          </p:nvPr>
        </p:nvSpPr>
        <p:spPr/>
        <p:txBody>
          <a:bodyPr>
            <a:normAutofit fontScale="90000"/>
          </a:bodyPr>
          <a:lstStyle/>
          <a:p>
            <a:r>
              <a:rPr lang="nl-NL" dirty="0">
                <a:solidFill>
                  <a:schemeClr val="accent2"/>
                </a:solidFill>
                <a:effectLst/>
              </a:rPr>
              <a:t>Onze kernwaarden</a:t>
            </a:r>
          </a:p>
        </p:txBody>
      </p:sp>
      <p:sp>
        <p:nvSpPr>
          <p:cNvPr id="3" name="Tijdelijke aanduiding voor inhoud 2">
            <a:extLst>
              <a:ext uri="{FF2B5EF4-FFF2-40B4-BE49-F238E27FC236}">
                <a16:creationId xmlns:a16="http://schemas.microsoft.com/office/drawing/2014/main" id="{CF55A081-C731-B693-9F0E-775577F85E77}"/>
              </a:ext>
            </a:extLst>
          </p:cNvPr>
          <p:cNvSpPr>
            <a:spLocks noGrp="1"/>
          </p:cNvSpPr>
          <p:nvPr>
            <p:ph idx="1"/>
          </p:nvPr>
        </p:nvSpPr>
        <p:spPr>
          <a:xfrm>
            <a:off x="231354" y="1229711"/>
            <a:ext cx="4847423" cy="4750676"/>
          </a:xfrm>
        </p:spPr>
        <p:txBody>
          <a:bodyPr/>
          <a:lstStyle/>
          <a:p>
            <a:pPr marL="167640" indent="0">
              <a:lnSpc>
                <a:spcPct val="120000"/>
              </a:lnSpc>
              <a:buNone/>
            </a:pP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werken uitsluitend met vrijwilligers.</a:t>
            </a:r>
            <a:br>
              <a:rPr lang="nl-NL" sz="1800" dirty="0">
                <a:solidFill>
                  <a:srgbClr val="000000"/>
                </a:solidFill>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verstrekken voedsel dat door anderen</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rgbClr val="1D1D1D"/>
                </a:solidFill>
                <a:effectLst/>
                <a:ea typeface="Calibri" panose="020F0502020204030204" pitchFamily="34" charset="0"/>
                <a:cs typeface="Helvetica Neue" panose="02000503000000020004" pitchFamily="2" charset="0"/>
              </a:rPr>
              <a:t>   gedoneerd  wordt.</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verstrekken zoveel mogelijk gezond</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rgbClr val="1D1D1D"/>
                </a:solidFill>
                <a:effectLst/>
                <a:ea typeface="Calibri" panose="020F0502020204030204" pitchFamily="34" charset="0"/>
                <a:cs typeface="Helvetica Neue" panose="02000503000000020004" pitchFamily="2" charset="0"/>
              </a:rPr>
              <a:t>   voedsel.</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verstrekken uitsluitend gratis voedsel.</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verdelen het voedsel zo eerlijk mogelijk.</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zijn neutraal en onafhankelijk (‘burgers</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rgbClr val="1D1D1D"/>
                </a:solidFill>
                <a:effectLst/>
                <a:ea typeface="Calibri" panose="020F0502020204030204" pitchFamily="34" charset="0"/>
                <a:cs typeface="Helvetica Neue" panose="02000503000000020004" pitchFamily="2" charset="0"/>
              </a:rPr>
              <a:t>   voor burgers’).</a:t>
            </a:r>
            <a:br>
              <a:rPr lang="nl-NL" sz="1800" dirty="0">
                <a:solidFill>
                  <a:srgbClr val="1D1D1D"/>
                </a:solidFill>
                <a:effectLst/>
                <a:ea typeface="Calibri" panose="020F0502020204030204" pitchFamily="34" charset="0"/>
                <a:cs typeface="Helvetica Neue" panose="02000503000000020004" pitchFamily="2" charset="0"/>
              </a:rPr>
            </a:br>
            <a:r>
              <a:rPr lang="nl-NL" sz="1800" dirty="0">
                <a:solidFill>
                  <a:schemeClr val="accent2"/>
                </a:solidFill>
                <a:effectLst/>
                <a:ea typeface="Calibri" panose="020F0502020204030204" pitchFamily="34" charset="0"/>
                <a:cs typeface="Helvetica Neue" panose="02000503000000020004" pitchFamily="2" charset="0"/>
              </a:rPr>
              <a:t>•</a:t>
            </a:r>
            <a:r>
              <a:rPr lang="nl-NL" sz="1800" dirty="0">
                <a:solidFill>
                  <a:srgbClr val="1D1D1D"/>
                </a:solidFill>
                <a:effectLst/>
                <a:ea typeface="Calibri" panose="020F0502020204030204" pitchFamily="34" charset="0"/>
                <a:cs typeface="Helvetica Neue" panose="02000503000000020004" pitchFamily="2" charset="0"/>
              </a:rPr>
              <a:t> We zijn transparant in onze verantwoording.</a:t>
            </a:r>
            <a:br>
              <a:rPr lang="nl-NL" sz="1800" dirty="0">
                <a:solidFill>
                  <a:srgbClr val="1D1D1D"/>
                </a:solidFill>
                <a:effectLst/>
                <a:ea typeface="Calibri" panose="020F0502020204030204" pitchFamily="34" charset="0"/>
                <a:cs typeface="Helvetica Neue" panose="02000503000000020004" pitchFamily="2" charset="0"/>
              </a:rPr>
            </a:br>
            <a:endParaRPr lang="nl-NL" dirty="0"/>
          </a:p>
        </p:txBody>
      </p:sp>
      <p:sp>
        <p:nvSpPr>
          <p:cNvPr id="4" name="Tekstvak 3">
            <a:extLst>
              <a:ext uri="{FF2B5EF4-FFF2-40B4-BE49-F238E27FC236}">
                <a16:creationId xmlns:a16="http://schemas.microsoft.com/office/drawing/2014/main" id="{7911BF61-8084-3E48-DEA3-7568B29CEAA6}"/>
              </a:ext>
            </a:extLst>
          </p:cNvPr>
          <p:cNvSpPr txBox="1"/>
          <p:nvPr/>
        </p:nvSpPr>
        <p:spPr>
          <a:xfrm>
            <a:off x="8383836" y="1178805"/>
            <a:ext cx="3664945" cy="4524315"/>
          </a:xfrm>
          <a:prstGeom prst="rect">
            <a:avLst/>
          </a:prstGeom>
          <a:noFill/>
        </p:spPr>
        <p:txBody>
          <a:bodyPr wrap="square" rtlCol="0">
            <a:spAutoFit/>
          </a:bodyPr>
          <a:lstStyle/>
          <a:p>
            <a:r>
              <a:rPr lang="nl-NL" b="1" dirty="0">
                <a:solidFill>
                  <a:srgbClr val="1D1D1D"/>
                </a:solidFill>
                <a:effectLst/>
              </a:rPr>
              <a:t>Onze hoofddoelstellingen</a:t>
            </a:r>
            <a:endParaRPr lang="nl-NL" dirty="0">
              <a:solidFill>
                <a:srgbClr val="1D1D1D"/>
              </a:solidFill>
              <a:effectLst/>
            </a:endParaRPr>
          </a:p>
          <a:p>
            <a:r>
              <a:rPr lang="nl-NL" dirty="0">
                <a:effectLst/>
              </a:rPr>
              <a:t>Het bieden van directe voedselhulp aan de armste mensen en het voorkomen van verspilling van goed voedsel.</a:t>
            </a:r>
          </a:p>
          <a:p>
            <a:endParaRPr lang="nl-NL" dirty="0">
              <a:effectLst/>
            </a:endParaRPr>
          </a:p>
          <a:p>
            <a:r>
              <a:rPr lang="nl-NL" b="1" dirty="0">
                <a:solidFill>
                  <a:srgbClr val="1D1D1D"/>
                </a:solidFill>
                <a:effectLst/>
              </a:rPr>
              <a:t>De Europese Federatie van Voedselbanken</a:t>
            </a:r>
            <a:endParaRPr lang="nl-NL" dirty="0">
              <a:solidFill>
                <a:srgbClr val="1D1D1D"/>
              </a:solidFill>
              <a:effectLst/>
            </a:endParaRPr>
          </a:p>
          <a:p>
            <a:r>
              <a:rPr lang="nl-NL" dirty="0">
                <a:effectLst/>
              </a:rPr>
              <a:t>VBN is lid van de Europese Federatie van Voedselbanken, FEBA genaamd (</a:t>
            </a:r>
            <a:r>
              <a:rPr lang="nl-NL" dirty="0" err="1">
                <a:effectLst/>
              </a:rPr>
              <a:t>Fédération</a:t>
            </a:r>
            <a:r>
              <a:rPr lang="nl-NL" dirty="0">
                <a:effectLst/>
              </a:rPr>
              <a:t> </a:t>
            </a:r>
            <a:r>
              <a:rPr lang="nl-NL" dirty="0" err="1">
                <a:effectLst/>
              </a:rPr>
              <a:t>Européenne</a:t>
            </a:r>
            <a:r>
              <a:rPr lang="nl-NL" dirty="0">
                <a:effectLst/>
              </a:rPr>
              <a:t> des </a:t>
            </a:r>
            <a:r>
              <a:rPr lang="nl-NL" dirty="0" err="1">
                <a:effectLst/>
              </a:rPr>
              <a:t>Banques</a:t>
            </a:r>
            <a:r>
              <a:rPr lang="nl-NL" dirty="0">
                <a:effectLst/>
              </a:rPr>
              <a:t> </a:t>
            </a:r>
            <a:r>
              <a:rPr lang="nl-NL" dirty="0" err="1">
                <a:effectLst/>
              </a:rPr>
              <a:t>Alimentaires</a:t>
            </a:r>
            <a:r>
              <a:rPr lang="nl-NL" dirty="0">
                <a:effectLst/>
              </a:rPr>
              <a:t>). </a:t>
            </a:r>
            <a:br>
              <a:rPr lang="nl-NL" dirty="0">
                <a:effectLst/>
              </a:rPr>
            </a:br>
            <a:r>
              <a:rPr lang="nl-NL" dirty="0">
                <a:effectLst/>
              </a:rPr>
              <a:t>Het complete </a:t>
            </a:r>
            <a:r>
              <a:rPr lang="nl-NL" u="sng" dirty="0">
                <a:effectLst/>
              </a:rPr>
              <a:t>Voedselbank Reglement</a:t>
            </a:r>
            <a:r>
              <a:rPr lang="nl-NL" dirty="0">
                <a:effectLst/>
              </a:rPr>
              <a:t> is te vinden op de landelijke website.</a:t>
            </a:r>
          </a:p>
          <a:p>
            <a:endParaRPr lang="nl-NL" dirty="0"/>
          </a:p>
        </p:txBody>
      </p:sp>
      <p:pic>
        <p:nvPicPr>
          <p:cNvPr id="6" name="Afbeelding 5">
            <a:extLst>
              <a:ext uri="{FF2B5EF4-FFF2-40B4-BE49-F238E27FC236}">
                <a16:creationId xmlns:a16="http://schemas.microsoft.com/office/drawing/2014/main" id="{F2DB577A-3091-ABCD-7CD8-F18FAA173C53}"/>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4831075" y="1306829"/>
            <a:ext cx="3497468" cy="3948217"/>
          </a:xfrm>
          <a:prstGeom prst="rect">
            <a:avLst/>
          </a:prstGeom>
        </p:spPr>
      </p:pic>
    </p:spTree>
    <p:extLst>
      <p:ext uri="{BB962C8B-B14F-4D97-AF65-F5344CB8AC3E}">
        <p14:creationId xmlns:p14="http://schemas.microsoft.com/office/powerpoint/2010/main" val="4211964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D5DCC-B960-2888-95CD-16907B5096A3}"/>
              </a:ext>
            </a:extLst>
          </p:cNvPr>
          <p:cNvSpPr>
            <a:spLocks noGrp="1" noRot="1" noMove="1" noResize="1" noEditPoints="1" noAdjustHandles="1" noChangeArrowheads="1" noChangeShapeType="1"/>
          </p:cNvSpPr>
          <p:nvPr>
            <p:ph type="title"/>
          </p:nvPr>
        </p:nvSpPr>
        <p:spPr/>
        <p:txBody>
          <a:bodyPr>
            <a:noAutofit/>
          </a:bodyPr>
          <a:lstStyle/>
          <a:p>
            <a:r>
              <a:rPr lang="nl-NL" dirty="0">
                <a:solidFill>
                  <a:schemeClr val="accent2"/>
                </a:solidFill>
              </a:rPr>
              <a:t>Indrukwekkende aantallen:</a:t>
            </a:r>
          </a:p>
        </p:txBody>
      </p:sp>
      <p:pic>
        <p:nvPicPr>
          <p:cNvPr id="11" name="Tijdelijke aanduiding voor inhoud 10">
            <a:extLst>
              <a:ext uri="{FF2B5EF4-FFF2-40B4-BE49-F238E27FC236}">
                <a16:creationId xmlns:a16="http://schemas.microsoft.com/office/drawing/2014/main" id="{99D68638-7DBB-2578-72CB-8EDDA339ED76}"/>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a:ext>
            </a:extLst>
          </a:blip>
          <a:stretch>
            <a:fillRect/>
          </a:stretch>
        </p:blipFill>
        <p:spPr>
          <a:xfrm>
            <a:off x="229760" y="1147465"/>
            <a:ext cx="11575736" cy="4969554"/>
          </a:xfrm>
        </p:spPr>
      </p:pic>
    </p:spTree>
    <p:extLst>
      <p:ext uri="{BB962C8B-B14F-4D97-AF65-F5344CB8AC3E}">
        <p14:creationId xmlns:p14="http://schemas.microsoft.com/office/powerpoint/2010/main" val="2414492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ED1132-749B-6522-F4CB-A46216BF2437}"/>
              </a:ext>
            </a:extLst>
          </p:cNvPr>
          <p:cNvSpPr>
            <a:spLocks noGrp="1" noRot="1" noMove="1" noResize="1" noEditPoints="1" noAdjustHandles="1" noChangeArrowheads="1" noChangeShapeType="1"/>
          </p:cNvSpPr>
          <p:nvPr>
            <p:ph type="title"/>
          </p:nvPr>
        </p:nvSpPr>
        <p:spPr/>
        <p:txBody>
          <a:bodyPr>
            <a:noAutofit/>
          </a:bodyPr>
          <a:lstStyle/>
          <a:p>
            <a:r>
              <a:rPr lang="nl-NL" b="0" dirty="0">
                <a:solidFill>
                  <a:srgbClr val="EE7402"/>
                </a:solidFill>
                <a:effectLst/>
                <a:latin typeface="+mn-lt"/>
              </a:rPr>
              <a:t>De organisatie</a:t>
            </a:r>
          </a:p>
        </p:txBody>
      </p:sp>
      <p:sp>
        <p:nvSpPr>
          <p:cNvPr id="3" name="Tijdelijke aanduiding voor inhoud 2">
            <a:extLst>
              <a:ext uri="{FF2B5EF4-FFF2-40B4-BE49-F238E27FC236}">
                <a16:creationId xmlns:a16="http://schemas.microsoft.com/office/drawing/2014/main" id="{0FCC69CA-6004-199D-F5B2-F7F28286E9CB}"/>
              </a:ext>
            </a:extLst>
          </p:cNvPr>
          <p:cNvSpPr>
            <a:spLocks noGrp="1" noRot="1" noMove="1" noResize="1" noEditPoints="1" noAdjustHandles="1" noChangeArrowheads="1" noChangeShapeType="1"/>
          </p:cNvSpPr>
          <p:nvPr>
            <p:ph idx="1"/>
          </p:nvPr>
        </p:nvSpPr>
        <p:spPr>
          <a:xfrm>
            <a:off x="397657" y="1326457"/>
            <a:ext cx="6386997" cy="1451816"/>
          </a:xfrm>
        </p:spPr>
        <p:txBody>
          <a:bodyPr>
            <a:normAutofit lnSpcReduction="10000"/>
          </a:bodyPr>
          <a:lstStyle/>
          <a:p>
            <a:pPr marL="0" indent="0">
              <a:buNone/>
            </a:pPr>
            <a:r>
              <a:rPr lang="nl-NL" sz="2000" dirty="0">
                <a:solidFill>
                  <a:srgbClr val="1D1D1D"/>
                </a:solidFill>
                <a:cs typeface="HelveticaNeue-Medium"/>
              </a:rPr>
              <a:t>Alle</a:t>
            </a:r>
            <a:r>
              <a:rPr lang="nl-NL" sz="2000" spc="-21" dirty="0">
                <a:solidFill>
                  <a:srgbClr val="1D1D1D"/>
                </a:solidFill>
                <a:cs typeface="HelveticaNeue-Medium"/>
              </a:rPr>
              <a:t> </a:t>
            </a:r>
            <a:r>
              <a:rPr lang="nl-NL" sz="2000" spc="-6" dirty="0">
                <a:solidFill>
                  <a:srgbClr val="1D1D1D"/>
                </a:solidFill>
                <a:cs typeface="HelveticaNeue-Medium"/>
              </a:rPr>
              <a:t>voedselbanken</a:t>
            </a:r>
            <a:r>
              <a:rPr lang="nl-NL" sz="2000" spc="-21" dirty="0">
                <a:solidFill>
                  <a:srgbClr val="1D1D1D"/>
                </a:solidFill>
                <a:cs typeface="HelveticaNeue-Medium"/>
              </a:rPr>
              <a:t> </a:t>
            </a:r>
            <a:r>
              <a:rPr lang="nl-NL" sz="2000" dirty="0">
                <a:solidFill>
                  <a:srgbClr val="1D1D1D"/>
                </a:solidFill>
                <a:cs typeface="HelveticaNeue-Medium"/>
              </a:rPr>
              <a:t>zijn</a:t>
            </a:r>
            <a:r>
              <a:rPr lang="nl-NL" sz="2000" spc="-21" dirty="0">
                <a:solidFill>
                  <a:srgbClr val="1D1D1D"/>
                </a:solidFill>
                <a:cs typeface="HelveticaNeue-Medium"/>
              </a:rPr>
              <a:t> </a:t>
            </a:r>
            <a:r>
              <a:rPr lang="nl-NL" sz="2000" dirty="0">
                <a:solidFill>
                  <a:srgbClr val="1D1D1D"/>
                </a:solidFill>
                <a:cs typeface="HelveticaNeue-Medium"/>
              </a:rPr>
              <a:t>lid</a:t>
            </a:r>
            <a:r>
              <a:rPr lang="nl-NL" sz="2000" spc="-18" dirty="0">
                <a:solidFill>
                  <a:srgbClr val="1D1D1D"/>
                </a:solidFill>
                <a:cs typeface="HelveticaNeue-Medium"/>
              </a:rPr>
              <a:t> </a:t>
            </a:r>
            <a:r>
              <a:rPr lang="nl-NL" sz="2000" spc="-15" dirty="0">
                <a:solidFill>
                  <a:srgbClr val="1D1D1D"/>
                </a:solidFill>
                <a:cs typeface="HelveticaNeue-Medium"/>
              </a:rPr>
              <a:t>van </a:t>
            </a:r>
            <a:r>
              <a:rPr lang="nl-NL" sz="2000" dirty="0">
                <a:solidFill>
                  <a:srgbClr val="1D1D1D"/>
                </a:solidFill>
                <a:cs typeface="HelveticaNeue-Medium"/>
              </a:rPr>
              <a:t>de</a:t>
            </a:r>
            <a:r>
              <a:rPr lang="nl-NL" sz="2000" spc="-30" dirty="0">
                <a:solidFill>
                  <a:srgbClr val="1D1D1D"/>
                </a:solidFill>
                <a:cs typeface="HelveticaNeue-Medium"/>
              </a:rPr>
              <a:t> </a:t>
            </a:r>
            <a:r>
              <a:rPr lang="nl-NL" sz="2000" spc="-12" dirty="0">
                <a:solidFill>
                  <a:srgbClr val="1D1D1D"/>
                </a:solidFill>
                <a:cs typeface="HelveticaNeue-Medium"/>
              </a:rPr>
              <a:t>Vereniging</a:t>
            </a:r>
            <a:r>
              <a:rPr lang="nl-NL" sz="2000" spc="-27" dirty="0">
                <a:solidFill>
                  <a:srgbClr val="1D1D1D"/>
                </a:solidFill>
                <a:cs typeface="HelveticaNeue-Medium"/>
              </a:rPr>
              <a:t> </a:t>
            </a:r>
            <a:r>
              <a:rPr lang="nl-NL" sz="2000" dirty="0">
                <a:solidFill>
                  <a:srgbClr val="1D1D1D"/>
                </a:solidFill>
                <a:cs typeface="HelveticaNeue-Medium"/>
              </a:rPr>
              <a:t>van</a:t>
            </a:r>
            <a:r>
              <a:rPr lang="nl-NL" sz="2000" spc="-30" dirty="0">
                <a:solidFill>
                  <a:srgbClr val="1D1D1D"/>
                </a:solidFill>
                <a:cs typeface="HelveticaNeue-Medium"/>
              </a:rPr>
              <a:t> </a:t>
            </a:r>
            <a:r>
              <a:rPr lang="nl-NL" sz="2000" spc="-6" dirty="0">
                <a:solidFill>
                  <a:srgbClr val="1D1D1D"/>
                </a:solidFill>
                <a:cs typeface="HelveticaNeue-Medium"/>
              </a:rPr>
              <a:t>Nederlandse </a:t>
            </a:r>
            <a:r>
              <a:rPr lang="nl-NL" sz="2000" spc="-12" dirty="0">
                <a:solidFill>
                  <a:srgbClr val="1D1D1D"/>
                </a:solidFill>
                <a:cs typeface="HelveticaNeue-Medium"/>
              </a:rPr>
              <a:t>Voedselbanken,</a:t>
            </a:r>
            <a:r>
              <a:rPr lang="nl-NL" sz="2000" spc="-3" dirty="0">
                <a:solidFill>
                  <a:srgbClr val="1D1D1D"/>
                </a:solidFill>
                <a:cs typeface="HelveticaNeue-Medium"/>
              </a:rPr>
              <a:t> </a:t>
            </a:r>
            <a:r>
              <a:rPr lang="nl-NL" sz="2000" spc="-6" dirty="0">
                <a:solidFill>
                  <a:srgbClr val="1D1D1D"/>
                </a:solidFill>
                <a:cs typeface="HelveticaNeue-Medium"/>
              </a:rPr>
              <a:t>oftewel </a:t>
            </a:r>
            <a:br>
              <a:rPr lang="nl-NL" sz="2000" spc="-6" dirty="0">
                <a:solidFill>
                  <a:srgbClr val="1D1D1D"/>
                </a:solidFill>
                <a:cs typeface="HelveticaNeue-Medium"/>
              </a:rPr>
            </a:br>
            <a:r>
              <a:rPr lang="nl-NL" sz="2000" spc="-12" dirty="0">
                <a:solidFill>
                  <a:schemeClr val="accent2"/>
                </a:solidFill>
                <a:cs typeface="HelveticaNeue-Medium"/>
              </a:rPr>
              <a:t>Voedselbanken </a:t>
            </a:r>
            <a:r>
              <a:rPr lang="nl-NL" sz="2000" spc="-6" dirty="0">
                <a:solidFill>
                  <a:schemeClr val="accent2"/>
                </a:solidFill>
                <a:cs typeface="HelveticaNeue-Medium"/>
              </a:rPr>
              <a:t>Nederland </a:t>
            </a:r>
            <a:r>
              <a:rPr lang="nl-NL" sz="2000" dirty="0">
                <a:solidFill>
                  <a:srgbClr val="1D1D1D"/>
                </a:solidFill>
                <a:cs typeface="HelveticaNeue-Medium"/>
              </a:rPr>
              <a:t>(VBN).</a:t>
            </a:r>
            <a:r>
              <a:rPr lang="nl-NL" sz="2000" spc="-45" dirty="0">
                <a:solidFill>
                  <a:srgbClr val="1D1D1D"/>
                </a:solidFill>
                <a:cs typeface="HelveticaNeue-Medium"/>
              </a:rPr>
              <a:t> </a:t>
            </a:r>
            <a:br>
              <a:rPr lang="nl-NL" sz="2000" spc="-45" dirty="0">
                <a:solidFill>
                  <a:srgbClr val="1D1D1D"/>
                </a:solidFill>
                <a:cs typeface="HelveticaNeue-Medium"/>
              </a:rPr>
            </a:br>
            <a:r>
              <a:rPr lang="nl-NL" sz="2000" dirty="0">
                <a:solidFill>
                  <a:srgbClr val="1D1D1D"/>
                </a:solidFill>
                <a:cs typeface="HelveticaNeue-Medium"/>
              </a:rPr>
              <a:t>VBN</a:t>
            </a:r>
            <a:r>
              <a:rPr lang="nl-NL" sz="2000" spc="-42" dirty="0">
                <a:solidFill>
                  <a:srgbClr val="1D1D1D"/>
                </a:solidFill>
                <a:cs typeface="HelveticaNeue-Medium"/>
              </a:rPr>
              <a:t> </a:t>
            </a:r>
            <a:r>
              <a:rPr lang="nl-NL" sz="2000" dirty="0">
                <a:solidFill>
                  <a:srgbClr val="1D1D1D"/>
                </a:solidFill>
                <a:cs typeface="HelveticaNeue-Medium"/>
              </a:rPr>
              <a:t>is</a:t>
            </a:r>
            <a:r>
              <a:rPr lang="nl-NL" sz="2000" spc="-42" dirty="0">
                <a:solidFill>
                  <a:srgbClr val="1D1D1D"/>
                </a:solidFill>
                <a:cs typeface="HelveticaNeue-Medium"/>
              </a:rPr>
              <a:t> </a:t>
            </a:r>
            <a:r>
              <a:rPr lang="nl-NL" sz="2000" dirty="0">
                <a:solidFill>
                  <a:srgbClr val="1D1D1D"/>
                </a:solidFill>
                <a:cs typeface="HelveticaNeue-Medium"/>
              </a:rPr>
              <a:t>samengesteld</a:t>
            </a:r>
            <a:r>
              <a:rPr lang="nl-NL" sz="2000" spc="-42" dirty="0">
                <a:solidFill>
                  <a:srgbClr val="1D1D1D"/>
                </a:solidFill>
                <a:cs typeface="HelveticaNeue-Medium"/>
              </a:rPr>
              <a:t> </a:t>
            </a:r>
            <a:r>
              <a:rPr lang="nl-NL" sz="2000" spc="-15" dirty="0">
                <a:solidFill>
                  <a:srgbClr val="1D1D1D"/>
                </a:solidFill>
                <a:cs typeface="HelveticaNeue-Medium"/>
              </a:rPr>
              <a:t>uit </a:t>
            </a:r>
            <a:r>
              <a:rPr lang="nl-NL" sz="2000" dirty="0">
                <a:solidFill>
                  <a:srgbClr val="1D1D1D"/>
                </a:solidFill>
                <a:cs typeface="HelveticaNeue-Medium"/>
              </a:rPr>
              <a:t>lokale</a:t>
            </a:r>
            <a:r>
              <a:rPr lang="nl-NL" sz="2000" spc="-27" dirty="0">
                <a:solidFill>
                  <a:srgbClr val="1D1D1D"/>
                </a:solidFill>
                <a:cs typeface="HelveticaNeue-Medium"/>
              </a:rPr>
              <a:t> </a:t>
            </a:r>
            <a:r>
              <a:rPr lang="nl-NL" sz="2000" spc="-6" dirty="0">
                <a:solidFill>
                  <a:srgbClr val="1D1D1D"/>
                </a:solidFill>
                <a:cs typeface="HelveticaNeue-Medium"/>
              </a:rPr>
              <a:t>voedselbanken,</a:t>
            </a:r>
            <a:r>
              <a:rPr lang="nl-NL" sz="2000" spc="-27" dirty="0">
                <a:solidFill>
                  <a:srgbClr val="1D1D1D"/>
                </a:solidFill>
                <a:cs typeface="HelveticaNeue-Medium"/>
              </a:rPr>
              <a:t> </a:t>
            </a:r>
            <a:r>
              <a:rPr lang="nl-NL" sz="2000" spc="-6" dirty="0">
                <a:solidFill>
                  <a:srgbClr val="1D1D1D"/>
                </a:solidFill>
                <a:cs typeface="HelveticaNeue-Medium"/>
              </a:rPr>
              <a:t>regionale distributiecentra</a:t>
            </a:r>
            <a:r>
              <a:rPr lang="nl-NL" sz="2000" spc="-15" dirty="0">
                <a:solidFill>
                  <a:srgbClr val="1D1D1D"/>
                </a:solidFill>
                <a:cs typeface="HelveticaNeue-Medium"/>
              </a:rPr>
              <a:t> </a:t>
            </a:r>
            <a:r>
              <a:rPr lang="nl-NL" sz="2000" dirty="0">
                <a:solidFill>
                  <a:srgbClr val="1D1D1D"/>
                </a:solidFill>
                <a:cs typeface="HelveticaNeue-Medium"/>
              </a:rPr>
              <a:t>en</a:t>
            </a:r>
            <a:r>
              <a:rPr lang="nl-NL" sz="2000" spc="-15" dirty="0">
                <a:solidFill>
                  <a:srgbClr val="1D1D1D"/>
                </a:solidFill>
                <a:cs typeface="HelveticaNeue-Medium"/>
              </a:rPr>
              <a:t> </a:t>
            </a:r>
            <a:r>
              <a:rPr lang="nl-NL" sz="2000" dirty="0">
                <a:solidFill>
                  <a:srgbClr val="1D1D1D"/>
                </a:solidFill>
                <a:cs typeface="HelveticaNeue-Medium"/>
              </a:rPr>
              <a:t>een</a:t>
            </a:r>
            <a:r>
              <a:rPr lang="nl-NL" sz="2000" spc="-12" dirty="0">
                <a:solidFill>
                  <a:srgbClr val="1D1D1D"/>
                </a:solidFill>
                <a:cs typeface="HelveticaNeue-Medium"/>
              </a:rPr>
              <a:t> </a:t>
            </a:r>
            <a:r>
              <a:rPr lang="nl-NL" sz="2000" spc="-6" dirty="0">
                <a:solidFill>
                  <a:srgbClr val="1D1D1D"/>
                </a:solidFill>
                <a:cs typeface="HelveticaNeue-Medium"/>
              </a:rPr>
              <a:t>landelijk </a:t>
            </a:r>
            <a:r>
              <a:rPr lang="nl-NL" sz="2000" dirty="0">
                <a:solidFill>
                  <a:srgbClr val="1D1D1D"/>
                </a:solidFill>
                <a:cs typeface="HelveticaNeue-Medium"/>
              </a:rPr>
              <a:t>team</a:t>
            </a:r>
            <a:r>
              <a:rPr lang="nl-NL" sz="2000" spc="-24" dirty="0">
                <a:solidFill>
                  <a:srgbClr val="1D1D1D"/>
                </a:solidFill>
                <a:cs typeface="HelveticaNeue-Medium"/>
              </a:rPr>
              <a:t> </a:t>
            </a:r>
            <a:r>
              <a:rPr lang="nl-NL" sz="2000" dirty="0">
                <a:solidFill>
                  <a:srgbClr val="1D1D1D"/>
                </a:solidFill>
                <a:cs typeface="HelveticaNeue-Medium"/>
              </a:rPr>
              <a:t>in</a:t>
            </a:r>
            <a:r>
              <a:rPr lang="nl-NL" sz="2000" spc="-24" dirty="0">
                <a:solidFill>
                  <a:srgbClr val="1D1D1D"/>
                </a:solidFill>
                <a:cs typeface="HelveticaNeue-Medium"/>
              </a:rPr>
              <a:t> </a:t>
            </a:r>
            <a:r>
              <a:rPr lang="nl-NL" sz="2000" spc="-6" dirty="0">
                <a:solidFill>
                  <a:srgbClr val="1D1D1D"/>
                </a:solidFill>
                <a:cs typeface="HelveticaNeue-Medium"/>
              </a:rPr>
              <a:t>Houten.</a:t>
            </a:r>
          </a:p>
          <a:p>
            <a:pPr marL="0" indent="0">
              <a:buNone/>
            </a:pPr>
            <a:endParaRPr lang="nl-NL" sz="2000" b="1" dirty="0">
              <a:solidFill>
                <a:srgbClr val="1D1D1D"/>
              </a:solidFill>
              <a:effectLst/>
            </a:endParaRPr>
          </a:p>
          <a:p>
            <a:pPr marL="0" indent="0">
              <a:buNone/>
            </a:pPr>
            <a:endParaRPr lang="nl-NL" sz="2000" dirty="0">
              <a:latin typeface="HelveticaNeue-Medium"/>
              <a:cs typeface="HelveticaNeue-Medium"/>
            </a:endParaRPr>
          </a:p>
          <a:p>
            <a:endParaRPr lang="nl-NL" dirty="0"/>
          </a:p>
        </p:txBody>
      </p:sp>
      <p:pic>
        <p:nvPicPr>
          <p:cNvPr id="6" name="Afbeelding 5">
            <a:extLst>
              <a:ext uri="{FF2B5EF4-FFF2-40B4-BE49-F238E27FC236}">
                <a16:creationId xmlns:a16="http://schemas.microsoft.com/office/drawing/2014/main" id="{692315D1-A9AE-05E2-53E1-7C99E6CC3FBB}"/>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6784654" y="-400783"/>
            <a:ext cx="3130525" cy="2903633"/>
          </a:xfrm>
          <a:prstGeom prst="rect">
            <a:avLst/>
          </a:prstGeom>
          <a:ln>
            <a:noFill/>
          </a:ln>
          <a:effectLst/>
        </p:spPr>
      </p:pic>
      <p:pic>
        <p:nvPicPr>
          <p:cNvPr id="8" name="Afbeelding 7">
            <a:extLst>
              <a:ext uri="{FF2B5EF4-FFF2-40B4-BE49-F238E27FC236}">
                <a16:creationId xmlns:a16="http://schemas.microsoft.com/office/drawing/2014/main" id="{F723CF5E-54B4-09DC-D8D2-69636BE4C876}"/>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453211" y="2605617"/>
            <a:ext cx="2321521" cy="2983928"/>
          </a:xfrm>
          <a:prstGeom prst="rect">
            <a:avLst/>
          </a:prstGeom>
        </p:spPr>
      </p:pic>
      <p:sp>
        <p:nvSpPr>
          <p:cNvPr id="9" name="Tekstvak 8">
            <a:extLst>
              <a:ext uri="{FF2B5EF4-FFF2-40B4-BE49-F238E27FC236}">
                <a16:creationId xmlns:a16="http://schemas.microsoft.com/office/drawing/2014/main" id="{52C594B9-4310-F6B4-F240-E8D54DD2CB7D}"/>
              </a:ext>
            </a:extLst>
          </p:cNvPr>
          <p:cNvSpPr txBox="1">
            <a:spLocks noGrp="1" noRot="1" noMove="1" noResize="1" noEditPoints="1" noAdjustHandles="1" noChangeArrowheads="1" noChangeShapeType="1"/>
          </p:cNvSpPr>
          <p:nvPr/>
        </p:nvSpPr>
        <p:spPr>
          <a:xfrm>
            <a:off x="4245145" y="2985572"/>
            <a:ext cx="3040671" cy="3139321"/>
          </a:xfrm>
          <a:prstGeom prst="rect">
            <a:avLst/>
          </a:prstGeom>
          <a:noFill/>
        </p:spPr>
        <p:txBody>
          <a:bodyPr wrap="square" rtlCol="0">
            <a:spAutoFit/>
          </a:bodyPr>
          <a:lstStyle/>
          <a:p>
            <a:pPr marL="0" indent="0">
              <a:buNone/>
            </a:pPr>
            <a:r>
              <a:rPr lang="nl-NL" sz="1800" b="1" dirty="0">
                <a:solidFill>
                  <a:srgbClr val="1D1D1D"/>
                </a:solidFill>
                <a:effectLst/>
              </a:rPr>
              <a:t>Distributiecentra in de regio’s</a:t>
            </a:r>
            <a:endParaRPr lang="nl-NL" sz="1800" dirty="0">
              <a:solidFill>
                <a:srgbClr val="1D1D1D"/>
              </a:solidFill>
              <a:effectLst/>
            </a:endParaRPr>
          </a:p>
          <a:p>
            <a:pPr marL="0" indent="0">
              <a:buNone/>
            </a:pPr>
            <a:r>
              <a:rPr lang="nl-NL" sz="1800" dirty="0">
                <a:effectLst/>
              </a:rPr>
              <a:t>Er zijn tien regionale distributiecentra. </a:t>
            </a:r>
            <a:br>
              <a:rPr lang="nl-NL" sz="1800" dirty="0">
                <a:effectLst/>
              </a:rPr>
            </a:br>
            <a:r>
              <a:rPr lang="nl-NL" sz="1800" dirty="0">
                <a:effectLst/>
              </a:rPr>
              <a:t>Met elkaar coördineren en distribueren zij voedsel binnen de regio’s. In elke regio wordt periodiek met elkaar </a:t>
            </a:r>
            <a:br>
              <a:rPr lang="nl-NL" sz="1800" dirty="0">
                <a:effectLst/>
              </a:rPr>
            </a:br>
            <a:r>
              <a:rPr lang="nl-NL" sz="1800" dirty="0">
                <a:effectLst/>
              </a:rPr>
              <a:t>overlegd in een vergadering: </a:t>
            </a:r>
            <a:br>
              <a:rPr lang="nl-NL" sz="1800" dirty="0">
                <a:effectLst/>
              </a:rPr>
            </a:br>
            <a:r>
              <a:rPr lang="nl-NL" sz="1800" dirty="0">
                <a:effectLst/>
              </a:rPr>
              <a:t>het Regionaal Overleg Platform (RPO).</a:t>
            </a:r>
          </a:p>
          <a:p>
            <a:endParaRPr lang="nl-NL" dirty="0"/>
          </a:p>
        </p:txBody>
      </p:sp>
      <p:pic>
        <p:nvPicPr>
          <p:cNvPr id="11" name="Afbeelding 10">
            <a:extLst>
              <a:ext uri="{FF2B5EF4-FFF2-40B4-BE49-F238E27FC236}">
                <a16:creationId xmlns:a16="http://schemas.microsoft.com/office/drawing/2014/main" id="{F3984767-0D1F-59B8-BCD8-73890F4D8099}"/>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6960000" y="2605616"/>
            <a:ext cx="4875453" cy="3524912"/>
          </a:xfrm>
          <a:prstGeom prst="rect">
            <a:avLst/>
          </a:prstGeom>
        </p:spPr>
      </p:pic>
      <p:sp>
        <p:nvSpPr>
          <p:cNvPr id="4" name="Tekstvak 3">
            <a:extLst>
              <a:ext uri="{FF2B5EF4-FFF2-40B4-BE49-F238E27FC236}">
                <a16:creationId xmlns:a16="http://schemas.microsoft.com/office/drawing/2014/main" id="{B8C148BB-BE13-AFC9-8D31-8BBAC7B9E78F}"/>
              </a:ext>
            </a:extLst>
          </p:cNvPr>
          <p:cNvSpPr txBox="1">
            <a:spLocks noGrp="1" noRot="1" noMove="1" noResize="1" noEditPoints="1" noAdjustHandles="1" noChangeArrowheads="1" noChangeShapeType="1"/>
          </p:cNvSpPr>
          <p:nvPr/>
        </p:nvSpPr>
        <p:spPr>
          <a:xfrm>
            <a:off x="348111" y="5589545"/>
            <a:ext cx="3121572" cy="461665"/>
          </a:xfrm>
          <a:prstGeom prst="rect">
            <a:avLst/>
          </a:prstGeom>
          <a:noFill/>
        </p:spPr>
        <p:txBody>
          <a:bodyPr wrap="square" rtlCol="0">
            <a:spAutoFit/>
          </a:bodyPr>
          <a:lstStyle/>
          <a:p>
            <a:r>
              <a:rPr lang="nl-NL" sz="1200" b="0" i="0" u="none" strike="noStrike" dirty="0">
                <a:solidFill>
                  <a:srgbClr val="000000"/>
                </a:solidFill>
                <a:effectLst/>
                <a:latin typeface="Aptos" panose="020B0004020202020204" pitchFamily="34" charset="0"/>
              </a:rPr>
              <a:t>14.172 (onbetaalde) vrijwilligers , waarvan 200 binnen Voedselbanken Nederland.</a:t>
            </a:r>
            <a:endParaRPr lang="nl-NL" sz="1200" dirty="0"/>
          </a:p>
        </p:txBody>
      </p:sp>
    </p:spTree>
    <p:extLst>
      <p:ext uri="{BB962C8B-B14F-4D97-AF65-F5344CB8AC3E}">
        <p14:creationId xmlns:p14="http://schemas.microsoft.com/office/powerpoint/2010/main" val="134422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D6641A-A9B0-A2BF-A406-7E79CC50A6EC}"/>
              </a:ext>
            </a:extLst>
          </p:cNvPr>
          <p:cNvSpPr>
            <a:spLocks noGrp="1" noRot="1" noMove="1" noResize="1" noEditPoints="1" noAdjustHandles="1" noChangeArrowheads="1" noChangeShapeType="1"/>
          </p:cNvSpPr>
          <p:nvPr>
            <p:ph type="title"/>
          </p:nvPr>
        </p:nvSpPr>
        <p:spPr/>
        <p:txBody>
          <a:bodyPr>
            <a:noAutofit/>
          </a:bodyPr>
          <a:lstStyle/>
          <a:p>
            <a:r>
              <a:rPr lang="nl-NL" dirty="0">
                <a:solidFill>
                  <a:schemeClr val="accent2"/>
                </a:solidFill>
              </a:rPr>
              <a:t>We zijn trots op onze ambassadeurs</a:t>
            </a:r>
          </a:p>
        </p:txBody>
      </p:sp>
      <p:pic>
        <p:nvPicPr>
          <p:cNvPr id="28" name="Tijdelijke aanduiding voor inhoud 27">
            <a:extLst>
              <a:ext uri="{FF2B5EF4-FFF2-40B4-BE49-F238E27FC236}">
                <a16:creationId xmlns:a16="http://schemas.microsoft.com/office/drawing/2014/main" id="{7774FD3A-F077-FF34-8748-AD7429A8DC2E}"/>
              </a:ext>
            </a:extLst>
          </p:cNvPr>
          <p:cNvPicPr>
            <a:picLocks noGrp="1" noRot="1" noChangeAspect="1" noMove="1" noResize="1" noEditPoints="1" noAdjustHandles="1" noChangeArrowheads="1" noChangeShapeType="1" noCrop="1"/>
          </p:cNvPicPr>
          <p:nvPr>
            <p:ph idx="1"/>
          </p:nvPr>
        </p:nvPicPr>
        <p:blipFill>
          <a:blip r:embed="rId3" cstate="email">
            <a:extLst>
              <a:ext uri="{28A0092B-C50C-407E-A947-70E740481C1C}">
                <a14:useLocalDpi xmlns:a14="http://schemas.microsoft.com/office/drawing/2010/main"/>
              </a:ext>
            </a:extLst>
          </a:blip>
          <a:stretch>
            <a:fillRect/>
          </a:stretch>
        </p:blipFill>
        <p:spPr>
          <a:xfrm>
            <a:off x="416169" y="1230312"/>
            <a:ext cx="10188769" cy="4994739"/>
          </a:xfrm>
        </p:spPr>
      </p:pic>
    </p:spTree>
    <p:extLst>
      <p:ext uri="{BB962C8B-B14F-4D97-AF65-F5344CB8AC3E}">
        <p14:creationId xmlns:p14="http://schemas.microsoft.com/office/powerpoint/2010/main" val="1312956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13F0FC13-803C-E73A-07C0-9BF0262273CC}"/>
              </a:ext>
            </a:extLst>
          </p:cNvPr>
          <p:cNvPicPr>
            <a:picLocks noGrp="1" noRot="1" noChangeAspect="1" noMove="1" noResize="1" noEditPoints="1" noAdjustHandles="1" noChangeArrowheads="1" noChangeShapeType="1" noCrop="1"/>
          </p:cNvPicPr>
          <p:nvPr>
            <p:ph idx="1"/>
          </p:nvPr>
        </p:nvPicPr>
        <p:blipFill rotWithShape="1">
          <a:blip r:embed="rId2" cstate="email">
            <a:extLst>
              <a:ext uri="{28A0092B-C50C-407E-A947-70E740481C1C}">
                <a14:useLocalDpi xmlns:a14="http://schemas.microsoft.com/office/drawing/2010/main"/>
              </a:ext>
            </a:extLst>
          </a:blip>
          <a:srcRect b="-2"/>
          <a:stretch/>
        </p:blipFill>
        <p:spPr>
          <a:xfrm>
            <a:off x="4059800" y="1860877"/>
            <a:ext cx="4579703" cy="3914321"/>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
        <p:nvSpPr>
          <p:cNvPr id="2" name="Titel 1">
            <a:extLst>
              <a:ext uri="{FF2B5EF4-FFF2-40B4-BE49-F238E27FC236}">
                <a16:creationId xmlns:a16="http://schemas.microsoft.com/office/drawing/2014/main" id="{6C11F3C0-C93C-9370-AF7B-FDD8B6527095}"/>
              </a:ext>
            </a:extLst>
          </p:cNvPr>
          <p:cNvSpPr>
            <a:spLocks noGrp="1" noRot="1" noMove="1" noResize="1" noEditPoints="1" noAdjustHandles="1" noChangeArrowheads="1" noChangeShapeType="1"/>
          </p:cNvSpPr>
          <p:nvPr>
            <p:ph type="title"/>
          </p:nvPr>
        </p:nvSpPr>
        <p:spPr/>
        <p:txBody>
          <a:bodyPr>
            <a:normAutofit fontScale="90000"/>
          </a:bodyPr>
          <a:lstStyle/>
          <a:p>
            <a:r>
              <a:rPr lang="nl-NL" b="1" dirty="0">
                <a:solidFill>
                  <a:schemeClr val="accent2"/>
                </a:solidFill>
              </a:rPr>
              <a:t>Donateurs en partners</a:t>
            </a:r>
            <a:endParaRPr lang="nl-NL" dirty="0"/>
          </a:p>
        </p:txBody>
      </p:sp>
      <p:pic>
        <p:nvPicPr>
          <p:cNvPr id="8" name="Afbeelding 7">
            <a:extLst>
              <a:ext uri="{FF2B5EF4-FFF2-40B4-BE49-F238E27FC236}">
                <a16:creationId xmlns:a16="http://schemas.microsoft.com/office/drawing/2014/main" id="{9664EC4A-812D-3D3F-21A4-35FAE03F4860}"/>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8662550" y="3439939"/>
            <a:ext cx="3113678" cy="2335259"/>
          </a:xfrm>
          <a:prstGeom prst="rect">
            <a:avLst/>
          </a:prstGeom>
        </p:spPr>
      </p:pic>
      <p:pic>
        <p:nvPicPr>
          <p:cNvPr id="9" name="Afbeelding 8">
            <a:extLst>
              <a:ext uri="{FF2B5EF4-FFF2-40B4-BE49-F238E27FC236}">
                <a16:creationId xmlns:a16="http://schemas.microsoft.com/office/drawing/2014/main" id="{F975952C-85F7-214A-7EB4-240A3B14FB7E}"/>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8660525" y="1316639"/>
            <a:ext cx="3142592" cy="2057129"/>
          </a:xfrm>
          <a:prstGeom prst="rect">
            <a:avLst/>
          </a:prstGeom>
        </p:spPr>
      </p:pic>
      <p:sp>
        <p:nvSpPr>
          <p:cNvPr id="3" name="Tijdelijke aanduiding voor inhoud 2">
            <a:extLst>
              <a:ext uri="{FF2B5EF4-FFF2-40B4-BE49-F238E27FC236}">
                <a16:creationId xmlns:a16="http://schemas.microsoft.com/office/drawing/2014/main" id="{D716FC17-590E-E999-5E33-2275FEBB7D6D}"/>
              </a:ext>
            </a:extLst>
          </p:cNvPr>
          <p:cNvSpPr txBox="1">
            <a:spLocks noGrp="1" noRot="1" noMove="1" noResize="1" noEditPoints="1" noAdjustHandles="1" noChangeArrowheads="1" noChangeShapeType="1"/>
          </p:cNvSpPr>
          <p:nvPr/>
        </p:nvSpPr>
        <p:spPr>
          <a:xfrm>
            <a:off x="415771" y="1242388"/>
            <a:ext cx="4951200" cy="8645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De </a:t>
            </a:r>
            <a:r>
              <a:rPr lang="en-US" sz="2400" dirty="0" err="1"/>
              <a:t>voedselbank</a:t>
            </a:r>
            <a:r>
              <a:rPr lang="en-US" sz="2400" dirty="0"/>
              <a:t> is </a:t>
            </a:r>
            <a:r>
              <a:rPr lang="en-US" sz="2400" b="1" dirty="0" err="1"/>
              <a:t>volledig</a:t>
            </a:r>
            <a:r>
              <a:rPr lang="en-US" sz="2400" b="1" dirty="0"/>
              <a:t> </a:t>
            </a:r>
            <a:r>
              <a:rPr lang="en-US" sz="2400" b="1" dirty="0" err="1"/>
              <a:t>afhankelijk</a:t>
            </a:r>
            <a:br>
              <a:rPr lang="en-US" sz="2400" b="1" dirty="0"/>
            </a:br>
            <a:r>
              <a:rPr lang="en-US" sz="2400" dirty="0"/>
              <a:t>van </a:t>
            </a:r>
            <a:r>
              <a:rPr lang="en-US" sz="2400" dirty="0" err="1"/>
              <a:t>donaties</a:t>
            </a:r>
            <a:r>
              <a:rPr lang="en-US" sz="2400" dirty="0"/>
              <a:t>. </a:t>
            </a:r>
          </a:p>
          <a:p>
            <a:pPr marL="0" indent="0">
              <a:buNone/>
            </a:pPr>
            <a:endParaRPr lang="en-US" sz="2400" dirty="0"/>
          </a:p>
          <a:p>
            <a:pPr marL="0" indent="0">
              <a:buNone/>
            </a:pPr>
            <a:endParaRPr lang="en-US" sz="2400" dirty="0"/>
          </a:p>
        </p:txBody>
      </p:sp>
      <p:sp>
        <p:nvSpPr>
          <p:cNvPr id="5" name="Tekstvak 4">
            <a:extLst>
              <a:ext uri="{FF2B5EF4-FFF2-40B4-BE49-F238E27FC236}">
                <a16:creationId xmlns:a16="http://schemas.microsoft.com/office/drawing/2014/main" id="{BDB94D44-996D-DB9F-181A-2665AF80B18F}"/>
              </a:ext>
            </a:extLst>
          </p:cNvPr>
          <p:cNvSpPr txBox="1">
            <a:spLocks noGrp="1" noRot="1" noMove="1" noResize="1" noEditPoints="1" noAdjustHandles="1" noChangeArrowheads="1" noChangeShapeType="1"/>
          </p:cNvSpPr>
          <p:nvPr/>
        </p:nvSpPr>
        <p:spPr>
          <a:xfrm>
            <a:off x="415771" y="4089303"/>
            <a:ext cx="4384829" cy="1323439"/>
          </a:xfrm>
          <a:prstGeom prst="rect">
            <a:avLst/>
          </a:prstGeom>
          <a:noFill/>
        </p:spPr>
        <p:txBody>
          <a:bodyPr wrap="square" rtlCol="0">
            <a:spAutoFit/>
          </a:bodyPr>
          <a:lstStyle/>
          <a:p>
            <a:pPr marL="0" indent="0">
              <a:buNone/>
            </a:pPr>
            <a:r>
              <a:rPr lang="en-US" sz="2000" dirty="0"/>
              <a:t>Het </a:t>
            </a:r>
            <a:r>
              <a:rPr lang="en-US" sz="2000" dirty="0" err="1"/>
              <a:t>werk</a:t>
            </a:r>
            <a:r>
              <a:rPr lang="en-US" sz="2000" dirty="0"/>
              <a:t> van de </a:t>
            </a:r>
            <a:r>
              <a:rPr lang="en-US" sz="2000" dirty="0" err="1"/>
              <a:t>voedselbanken</a:t>
            </a:r>
            <a:r>
              <a:rPr lang="en-US" sz="2000" dirty="0"/>
              <a:t> </a:t>
            </a:r>
          </a:p>
          <a:p>
            <a:pPr marL="0" indent="0">
              <a:buNone/>
            </a:pPr>
            <a:r>
              <a:rPr lang="en-US" sz="2000" dirty="0" err="1"/>
              <a:t>wordt</a:t>
            </a:r>
            <a:r>
              <a:rPr lang="en-US" sz="2000" dirty="0"/>
              <a:t> </a:t>
            </a:r>
            <a:r>
              <a:rPr lang="en-US" sz="2000" dirty="0" err="1"/>
              <a:t>mede</a:t>
            </a:r>
            <a:r>
              <a:rPr lang="en-US" sz="2000" dirty="0"/>
              <a:t> </a:t>
            </a:r>
            <a:r>
              <a:rPr lang="en-US" sz="2000" dirty="0" err="1"/>
              <a:t>mogelijk</a:t>
            </a:r>
            <a:r>
              <a:rPr lang="en-US" sz="2000" dirty="0"/>
              <a:t> </a:t>
            </a:r>
            <a:r>
              <a:rPr lang="en-US" sz="2000" dirty="0" err="1"/>
              <a:t>gemaakt</a:t>
            </a:r>
            <a:r>
              <a:rPr lang="en-US" sz="2000" dirty="0"/>
              <a:t> </a:t>
            </a:r>
          </a:p>
          <a:p>
            <a:pPr marL="0" indent="0">
              <a:buNone/>
            </a:pPr>
            <a:r>
              <a:rPr lang="en-US" sz="2000" dirty="0" err="1"/>
              <a:t>dankzij</a:t>
            </a:r>
            <a:r>
              <a:rPr lang="en-US" sz="2000" dirty="0"/>
              <a:t> de </a:t>
            </a:r>
            <a:r>
              <a:rPr lang="en-US" sz="2000" b="1" dirty="0" err="1"/>
              <a:t>onvoorwaardelijke</a:t>
            </a:r>
            <a:r>
              <a:rPr lang="en-US" sz="2000" b="1" dirty="0"/>
              <a:t> </a:t>
            </a:r>
            <a:r>
              <a:rPr lang="en-US" sz="2000" b="1" dirty="0" err="1"/>
              <a:t>steun</a:t>
            </a:r>
            <a:r>
              <a:rPr lang="en-US" sz="2000" b="1" dirty="0"/>
              <a:t> </a:t>
            </a:r>
          </a:p>
          <a:p>
            <a:pPr marL="0" indent="0">
              <a:buNone/>
            </a:pPr>
            <a:r>
              <a:rPr lang="en-US" sz="2000" dirty="0"/>
              <a:t>van </a:t>
            </a:r>
            <a:r>
              <a:rPr lang="en-US" sz="2000" dirty="0" err="1"/>
              <a:t>onze</a:t>
            </a:r>
            <a:r>
              <a:rPr lang="en-US" sz="2000" dirty="0"/>
              <a:t> partners in het hele land. </a:t>
            </a:r>
          </a:p>
        </p:txBody>
      </p:sp>
      <p:sp>
        <p:nvSpPr>
          <p:cNvPr id="7" name="Tekstvak 6">
            <a:extLst>
              <a:ext uri="{FF2B5EF4-FFF2-40B4-BE49-F238E27FC236}">
                <a16:creationId xmlns:a16="http://schemas.microsoft.com/office/drawing/2014/main" id="{32B41686-0F0C-A70E-C012-BAA61508A8FB}"/>
              </a:ext>
            </a:extLst>
          </p:cNvPr>
          <p:cNvSpPr txBox="1">
            <a:spLocks noGrp="1" noRot="1" noMove="1" noResize="1" noEditPoints="1" noAdjustHandles="1" noChangeArrowheads="1" noChangeShapeType="1"/>
          </p:cNvSpPr>
          <p:nvPr/>
        </p:nvSpPr>
        <p:spPr>
          <a:xfrm>
            <a:off x="415771" y="2106978"/>
            <a:ext cx="3383280" cy="1600438"/>
          </a:xfrm>
          <a:prstGeom prst="rect">
            <a:avLst/>
          </a:prstGeom>
          <a:noFill/>
        </p:spPr>
        <p:txBody>
          <a:bodyPr wrap="square" rtlCol="0">
            <a:spAutoFit/>
          </a:bodyPr>
          <a:lstStyle/>
          <a:p>
            <a:pPr marL="285750" indent="-285750">
              <a:buClr>
                <a:schemeClr val="accent2"/>
              </a:buClr>
              <a:buFont typeface="Arial" panose="020B0604020202020204" pitchFamily="34" charset="0"/>
              <a:buChar char="•"/>
            </a:pPr>
            <a:r>
              <a:rPr lang="en-US" sz="2000" dirty="0" err="1"/>
              <a:t>Goederen</a:t>
            </a:r>
            <a:r>
              <a:rPr lang="en-US" sz="2000" dirty="0"/>
              <a:t> (</a:t>
            </a:r>
            <a:r>
              <a:rPr lang="en-US" sz="2000" dirty="0" err="1"/>
              <a:t>voedsel</a:t>
            </a:r>
            <a:r>
              <a:rPr lang="en-US" sz="2000" dirty="0"/>
              <a:t> </a:t>
            </a:r>
            <a:r>
              <a:rPr lang="en-US" sz="2000" dirty="0" err="1"/>
              <a:t>en</a:t>
            </a:r>
            <a:r>
              <a:rPr lang="en-US" sz="2000" dirty="0"/>
              <a:t> </a:t>
            </a:r>
            <a:r>
              <a:rPr lang="en-US" sz="2000" dirty="0" err="1"/>
              <a:t>overige</a:t>
            </a:r>
            <a:r>
              <a:rPr lang="en-US" sz="2000" dirty="0"/>
              <a:t> </a:t>
            </a:r>
            <a:r>
              <a:rPr lang="en-US" sz="2000" dirty="0" err="1"/>
              <a:t>producten</a:t>
            </a:r>
            <a:r>
              <a:rPr lang="en-US" sz="2000" dirty="0"/>
              <a:t>)</a:t>
            </a:r>
          </a:p>
          <a:p>
            <a:pPr marL="285750" indent="-285750">
              <a:buClr>
                <a:schemeClr val="accent2"/>
              </a:buClr>
              <a:buFont typeface="Arial" panose="020B0604020202020204" pitchFamily="34" charset="0"/>
              <a:buChar char="•"/>
            </a:pPr>
            <a:r>
              <a:rPr lang="en-US" sz="2000" dirty="0"/>
              <a:t>Geld</a:t>
            </a:r>
          </a:p>
          <a:p>
            <a:pPr marL="285750" indent="-285750">
              <a:buClr>
                <a:schemeClr val="accent2"/>
              </a:buClr>
              <a:buFont typeface="Arial" panose="020B0604020202020204" pitchFamily="34" charset="0"/>
              <a:buChar char="•"/>
            </a:pPr>
            <a:r>
              <a:rPr lang="en-US" sz="2000" dirty="0" err="1"/>
              <a:t>Diensten</a:t>
            </a:r>
            <a:endParaRPr lang="en-US" sz="2000" dirty="0"/>
          </a:p>
          <a:p>
            <a:endParaRPr lang="nl-NL" dirty="0"/>
          </a:p>
        </p:txBody>
      </p:sp>
    </p:spTree>
    <p:extLst>
      <p:ext uri="{BB962C8B-B14F-4D97-AF65-F5344CB8AC3E}">
        <p14:creationId xmlns:p14="http://schemas.microsoft.com/office/powerpoint/2010/main" val="355928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DC6589-211B-B672-8452-F0EA34629980}"/>
              </a:ext>
            </a:extLst>
          </p:cNvPr>
          <p:cNvSpPr>
            <a:spLocks noGrp="1" noRot="1" noMove="1" noResize="1" noEditPoints="1" noAdjustHandles="1" noChangeArrowheads="1" noChangeShapeType="1"/>
          </p:cNvSpPr>
          <p:nvPr>
            <p:ph type="title"/>
          </p:nvPr>
        </p:nvSpPr>
        <p:spPr/>
        <p:txBody>
          <a:bodyPr>
            <a:noAutofit/>
          </a:bodyPr>
          <a:lstStyle/>
          <a:p>
            <a:r>
              <a:rPr lang="nl-NL" b="1" dirty="0">
                <a:solidFill>
                  <a:schemeClr val="accent2"/>
                </a:solidFill>
              </a:rPr>
              <a:t>Voedselveiligheid voorop</a:t>
            </a:r>
            <a:endParaRPr lang="nl-NL" dirty="0">
              <a:solidFill>
                <a:schemeClr val="accent2"/>
              </a:solidFill>
            </a:endParaRPr>
          </a:p>
        </p:txBody>
      </p:sp>
      <p:sp>
        <p:nvSpPr>
          <p:cNvPr id="6" name="Tekstvak 5">
            <a:extLst>
              <a:ext uri="{FF2B5EF4-FFF2-40B4-BE49-F238E27FC236}">
                <a16:creationId xmlns:a16="http://schemas.microsoft.com/office/drawing/2014/main" id="{BC1B17F0-AEF6-5C6B-7264-D1C56A4635A4}"/>
              </a:ext>
            </a:extLst>
          </p:cNvPr>
          <p:cNvSpPr txBox="1">
            <a:spLocks noGrp="1" noRot="1" noMove="1" noResize="1" noEditPoints="1" noAdjustHandles="1" noChangeArrowheads="1" noChangeShapeType="1"/>
          </p:cNvSpPr>
          <p:nvPr/>
        </p:nvSpPr>
        <p:spPr>
          <a:xfrm>
            <a:off x="418639" y="1487277"/>
            <a:ext cx="4494882" cy="4524315"/>
          </a:xfrm>
          <a:prstGeom prst="rect">
            <a:avLst/>
          </a:prstGeom>
          <a:noFill/>
        </p:spPr>
        <p:txBody>
          <a:bodyPr wrap="square" rtlCol="0">
            <a:spAutoFit/>
          </a:bodyPr>
          <a:lstStyle/>
          <a:p>
            <a:pPr marL="9525"/>
            <a:r>
              <a:rPr lang="nl-NL" sz="1800" b="0" u="none" strike="noStrike" dirty="0">
                <a:solidFill>
                  <a:srgbClr val="000000"/>
                </a:solidFill>
                <a:effectLst/>
              </a:rPr>
              <a:t>Voedselveiligheid is een belangrijk aspect in het werk van de voedselbanken. Zowel onze leveranciers als de klanten moeten ervan uit kunnen gaan dat de producten op de juiste wijze worden ontvangen, opgeslagen en uitgegeven.</a:t>
            </a:r>
          </a:p>
          <a:p>
            <a:pPr marL="9525"/>
            <a:endParaRPr lang="nl-NL" sz="1800" b="0" u="none" strike="noStrike" dirty="0">
              <a:solidFill>
                <a:srgbClr val="000000"/>
              </a:solidFill>
              <a:effectLst/>
            </a:endParaRPr>
          </a:p>
          <a:p>
            <a:pPr marL="9525"/>
            <a:r>
              <a:rPr lang="nl-NL" sz="1800" b="0" u="none" strike="noStrike" dirty="0">
                <a:solidFill>
                  <a:srgbClr val="000000"/>
                </a:solidFill>
                <a:effectLst/>
              </a:rPr>
              <a:t>De Nederlandse Voedsel- en Waren Autoriteit (NVWA) heeft speciaal voor de voedselbanken in Nederland een document opgesteld.</a:t>
            </a:r>
          </a:p>
          <a:p>
            <a:pPr marL="9525"/>
            <a:endParaRPr lang="nl-NL" sz="1800" b="0" u="none" strike="noStrike" dirty="0">
              <a:solidFill>
                <a:srgbClr val="000000"/>
              </a:solidFill>
              <a:effectLst/>
            </a:endParaRPr>
          </a:p>
          <a:p>
            <a:pPr marL="9525"/>
            <a:r>
              <a:rPr lang="nl-NL" sz="1800" b="0" u="none" strike="noStrike" dirty="0">
                <a:solidFill>
                  <a:srgbClr val="000000"/>
                </a:solidFill>
                <a:effectLst/>
              </a:rPr>
              <a:t>Al onze 178  voedselbanken, incl. onze 10DC’s zijn </a:t>
            </a:r>
            <a:r>
              <a:rPr lang="nl-NL" sz="1800" b="1" u="none" strike="noStrike" dirty="0">
                <a:solidFill>
                  <a:schemeClr val="accent6"/>
                </a:solidFill>
                <a:effectLst/>
              </a:rPr>
              <a:t>‘GROEN’ </a:t>
            </a:r>
            <a:r>
              <a:rPr lang="nl-NL" sz="1800" b="0" u="none" strike="noStrike" dirty="0">
                <a:solidFill>
                  <a:srgbClr val="000000"/>
                </a:solidFill>
                <a:effectLst/>
              </a:rPr>
              <a:t>gecertificeerd.</a:t>
            </a:r>
          </a:p>
          <a:p>
            <a:pPr marL="9525"/>
            <a:r>
              <a:rPr lang="nl-NL" sz="1800" b="0" u="none" strike="noStrike" dirty="0">
                <a:solidFill>
                  <a:srgbClr val="000000"/>
                </a:solidFill>
                <a:effectLst/>
              </a:rPr>
              <a:t>We voeren jaarlijks steekproeven uit om de kwaliteit en veiligheid  blijvend te borgen.</a:t>
            </a:r>
          </a:p>
          <a:p>
            <a:endParaRPr lang="nl-NL" dirty="0"/>
          </a:p>
        </p:txBody>
      </p:sp>
      <p:pic>
        <p:nvPicPr>
          <p:cNvPr id="8" name="Tijdelijke aanduiding voor inhoud 7">
            <a:extLst>
              <a:ext uri="{FF2B5EF4-FFF2-40B4-BE49-F238E27FC236}">
                <a16:creationId xmlns:a16="http://schemas.microsoft.com/office/drawing/2014/main" id="{74646118-AE5F-A56B-50E8-14AB2D3BA701}"/>
              </a:ext>
            </a:extLst>
          </p:cNvPr>
          <p:cNvPicPr>
            <a:picLocks noGrp="1" noRot="1" noChangeAspect="1" noMove="1" noResize="1" noEditPoints="1" noAdjustHandles="1" noChangeArrowheads="1" noChangeShapeType="1" noCrop="1"/>
          </p:cNvPicPr>
          <p:nvPr>
            <p:ph idx="1"/>
          </p:nvPr>
        </p:nvPicPr>
        <p:blipFill>
          <a:blip r:embed="rId2" cstate="email">
            <a:extLst>
              <a:ext uri="{28A0092B-C50C-407E-A947-70E740481C1C}">
                <a14:useLocalDpi xmlns:a14="http://schemas.microsoft.com/office/drawing/2010/main"/>
              </a:ext>
            </a:extLst>
          </a:blip>
          <a:stretch>
            <a:fillRect/>
          </a:stretch>
        </p:blipFill>
        <p:spPr>
          <a:xfrm>
            <a:off x="6558455" y="548847"/>
            <a:ext cx="5128273" cy="5431266"/>
          </a:xfrm>
        </p:spPr>
      </p:pic>
    </p:spTree>
    <p:extLst>
      <p:ext uri="{BB962C8B-B14F-4D97-AF65-F5344CB8AC3E}">
        <p14:creationId xmlns:p14="http://schemas.microsoft.com/office/powerpoint/2010/main" val="3452867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754232-4F2C-4949-3A50-A1C5BB069A77}"/>
              </a:ext>
            </a:extLst>
          </p:cNvPr>
          <p:cNvSpPr>
            <a:spLocks noGrp="1"/>
          </p:cNvSpPr>
          <p:nvPr>
            <p:ph type="title"/>
          </p:nvPr>
        </p:nvSpPr>
        <p:spPr/>
        <p:txBody>
          <a:bodyPr>
            <a:normAutofit fontScale="90000"/>
          </a:bodyPr>
          <a:lstStyle/>
          <a:p>
            <a:r>
              <a:rPr lang="nl-NL" dirty="0"/>
              <a:t>lege pagina met logo zelf te vullen</a:t>
            </a:r>
          </a:p>
        </p:txBody>
      </p:sp>
      <p:sp>
        <p:nvSpPr>
          <p:cNvPr id="3" name="Tijdelijke aanduiding voor inhoud 2">
            <a:extLst>
              <a:ext uri="{FF2B5EF4-FFF2-40B4-BE49-F238E27FC236}">
                <a16:creationId xmlns:a16="http://schemas.microsoft.com/office/drawing/2014/main" id="{C4915DEE-86DA-2832-8D52-666F512E9CFF}"/>
              </a:ext>
            </a:extLst>
          </p:cNvPr>
          <p:cNvSpPr>
            <a:spLocks noGrp="1"/>
          </p:cNvSpPr>
          <p:nvPr>
            <p:ph idx="1"/>
          </p:nvPr>
        </p:nvSpPr>
        <p:spPr/>
        <p:txBody>
          <a:bodyPr/>
          <a:lstStyle/>
          <a:p>
            <a:endParaRPr lang="nl-NL" dirty="0"/>
          </a:p>
        </p:txBody>
      </p:sp>
    </p:spTree>
    <p:extLst>
      <p:ext uri="{BB962C8B-B14F-4D97-AF65-F5344CB8AC3E}">
        <p14:creationId xmlns:p14="http://schemas.microsoft.com/office/powerpoint/2010/main" val="3173254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7B1DB4-CC51-0E9B-A002-2A60E2BF1F23}"/>
              </a:ext>
            </a:extLst>
          </p:cNvPr>
          <p:cNvSpPr>
            <a:spLocks noGrp="1" noRot="1" noMove="1" noResize="1" noEditPoints="1" noAdjustHandles="1" noChangeArrowheads="1" noChangeShapeType="1"/>
          </p:cNvSpPr>
          <p:nvPr>
            <p:ph type="title"/>
          </p:nvPr>
        </p:nvSpPr>
        <p:spPr/>
        <p:txBody>
          <a:bodyPr>
            <a:normAutofit fontScale="90000"/>
          </a:bodyPr>
          <a:lstStyle/>
          <a:p>
            <a:r>
              <a:rPr lang="nl-NL" b="0" dirty="0">
                <a:solidFill>
                  <a:schemeClr val="accent2"/>
                </a:solidFill>
                <a:latin typeface="+mn-lt"/>
                <a:ea typeface="Calibri"/>
                <a:cs typeface="Calibri"/>
              </a:rPr>
              <a:t>Bedankt!</a:t>
            </a:r>
            <a:endParaRPr lang="nl-NL" b="0" dirty="0">
              <a:solidFill>
                <a:schemeClr val="accent2"/>
              </a:solidFill>
              <a:latin typeface="+mn-lt"/>
            </a:endParaRPr>
          </a:p>
        </p:txBody>
      </p:sp>
      <p:sp>
        <p:nvSpPr>
          <p:cNvPr id="3" name="Tijdelijke aanduiding voor inhoud 2">
            <a:extLst>
              <a:ext uri="{FF2B5EF4-FFF2-40B4-BE49-F238E27FC236}">
                <a16:creationId xmlns:a16="http://schemas.microsoft.com/office/drawing/2014/main" id="{5F0F1B31-8247-EFC3-020C-34AC0166DD1B}"/>
              </a:ext>
            </a:extLst>
          </p:cNvPr>
          <p:cNvSpPr>
            <a:spLocks noGrp="1" noRot="1" noMove="1" noResize="1" noEditPoints="1" noAdjustHandles="1" noChangeArrowheads="1" noChangeShapeType="1"/>
          </p:cNvSpPr>
          <p:nvPr>
            <p:ph idx="1"/>
          </p:nvPr>
        </p:nvSpPr>
        <p:spPr>
          <a:xfrm>
            <a:off x="399392" y="4645558"/>
            <a:ext cx="5360277" cy="1429419"/>
          </a:xfrm>
        </p:spPr>
        <p:txBody>
          <a:bodyPr>
            <a:normAutofit/>
          </a:bodyPr>
          <a:lstStyle/>
          <a:p>
            <a:pPr marL="0" indent="0">
              <a:buNone/>
            </a:pPr>
            <a:r>
              <a:rPr lang="nl-NL" sz="1800" b="1" i="0" u="none" strike="noStrike" dirty="0">
                <a:solidFill>
                  <a:schemeClr val="accent2"/>
                </a:solidFill>
                <a:effectLst/>
                <a:latin typeface="Helvetica" pitchFamily="2" charset="0"/>
              </a:rPr>
              <a:t>Voedselbanken Nederland</a:t>
            </a:r>
            <a:br>
              <a:rPr lang="nl-NL" sz="18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Postadres: Meidoornkade 19, 3992 AG Houten </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VBN Servicecentrum bereikbaar op: 088 5435435 </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(maandag t/m donderdag van 10.00-16.00 uur en</a:t>
            </a:r>
            <a:br>
              <a:rPr lang="nl-NL" sz="1400" b="0" i="0" u="none" strike="noStrike" dirty="0">
                <a:solidFill>
                  <a:srgbClr val="000000"/>
                </a:solidFill>
                <a:effectLst/>
                <a:latin typeface="Helvetica" pitchFamily="2" charset="0"/>
              </a:rPr>
            </a:br>
            <a:r>
              <a:rPr lang="nl-NL" sz="1400" b="0" i="0" u="none" strike="noStrike" dirty="0">
                <a:solidFill>
                  <a:srgbClr val="000000"/>
                </a:solidFill>
                <a:effectLst/>
                <a:latin typeface="Helvetica" pitchFamily="2" charset="0"/>
              </a:rPr>
              <a:t>vrijdag van 10.00-13.00)</a:t>
            </a:r>
            <a:br>
              <a:rPr lang="nl-NL" sz="1400" b="0" i="0" u="none" strike="noStrike" dirty="0">
                <a:solidFill>
                  <a:srgbClr val="000000"/>
                </a:solidFill>
                <a:effectLst/>
                <a:latin typeface="Helvetica" pitchFamily="2" charset="0"/>
              </a:rPr>
            </a:br>
            <a:r>
              <a:rPr lang="nl-NL" sz="1400" b="0" i="0" u="sng" strike="noStrike" dirty="0">
                <a:solidFill>
                  <a:srgbClr val="0000FF"/>
                </a:solidFill>
                <a:effectLst/>
                <a:latin typeface="Helvetica" pitchFamily="2" charset="0"/>
                <a:hlinkClick r:id="rId2"/>
              </a:rPr>
              <a:t>www.voedselbankennederland.nl</a:t>
            </a:r>
            <a:endParaRPr lang="nl-NL" sz="1400" dirty="0"/>
          </a:p>
        </p:txBody>
      </p:sp>
      <p:pic>
        <p:nvPicPr>
          <p:cNvPr id="5" name="Afbeelding 4">
            <a:extLst>
              <a:ext uri="{FF2B5EF4-FFF2-40B4-BE49-F238E27FC236}">
                <a16:creationId xmlns:a16="http://schemas.microsoft.com/office/drawing/2014/main" id="{5AA5B00F-6AC5-A898-9D6F-A61B1FC63CBA}"/>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5472285" y="1366345"/>
            <a:ext cx="6330832" cy="2669628"/>
          </a:xfrm>
          <a:prstGeom prst="rect">
            <a:avLst/>
          </a:prstGeom>
        </p:spPr>
      </p:pic>
      <p:pic>
        <p:nvPicPr>
          <p:cNvPr id="7" name="Afbeelding 6">
            <a:extLst>
              <a:ext uri="{FF2B5EF4-FFF2-40B4-BE49-F238E27FC236}">
                <a16:creationId xmlns:a16="http://schemas.microsoft.com/office/drawing/2014/main" id="{1AF6E82D-DE4D-7182-9054-D875F5D15DA9}"/>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497051" y="1366345"/>
            <a:ext cx="2927978" cy="2669628"/>
          </a:xfrm>
          <a:prstGeom prst="rect">
            <a:avLst/>
          </a:prstGeom>
        </p:spPr>
      </p:pic>
    </p:spTree>
    <p:extLst>
      <p:ext uri="{BB962C8B-B14F-4D97-AF65-F5344CB8AC3E}">
        <p14:creationId xmlns:p14="http://schemas.microsoft.com/office/powerpoint/2010/main" val="290097275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530</Words>
  <Application>Microsoft Macintosh PowerPoint</Application>
  <PresentationFormat>Breedbeeld</PresentationFormat>
  <Paragraphs>38</Paragraphs>
  <Slides>10</Slides>
  <Notes>1</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10</vt:i4>
      </vt:variant>
    </vt:vector>
  </HeadingPairs>
  <TitlesOfParts>
    <vt:vector size="18" baseType="lpstr">
      <vt:lpstr>Aptos</vt:lpstr>
      <vt:lpstr>Arial</vt:lpstr>
      <vt:lpstr>Calibri</vt:lpstr>
      <vt:lpstr>Calibri Light</vt:lpstr>
      <vt:lpstr>Cambria</vt:lpstr>
      <vt:lpstr>Helvetica</vt:lpstr>
      <vt:lpstr>HelveticaNeue-Medium</vt:lpstr>
      <vt:lpstr>Kantoorthema</vt:lpstr>
      <vt:lpstr>PowerPoint-presentatie</vt:lpstr>
      <vt:lpstr>Welkom bij de voedselbank!</vt:lpstr>
      <vt:lpstr>Onze kernwaarden</vt:lpstr>
      <vt:lpstr>Indrukwekkende aantallen:</vt:lpstr>
      <vt:lpstr>De organisatie</vt:lpstr>
      <vt:lpstr>We zijn trots op onze ambassadeurs</vt:lpstr>
      <vt:lpstr>Donateurs en partners</vt:lpstr>
      <vt:lpstr>Voedselveiligheid voorop</vt:lpstr>
      <vt:lpstr>lege pagina met logo zelf te vullen</vt:lpstr>
      <vt:lpstr>Bedankt!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Walter Luykenaar</dc:creator>
  <cp:lastModifiedBy>Eveline Scheres</cp:lastModifiedBy>
  <cp:revision>18</cp:revision>
  <dcterms:created xsi:type="dcterms:W3CDTF">2024-04-03T09:55:50Z</dcterms:created>
  <dcterms:modified xsi:type="dcterms:W3CDTF">2024-09-12T12:55:06Z</dcterms:modified>
</cp:coreProperties>
</file>