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43"/>
  </p:notesMasterIdLst>
  <p:handoutMasterIdLst>
    <p:handoutMasterId r:id="rId44"/>
  </p:handoutMasterIdLst>
  <p:sldIdLst>
    <p:sldId id="257" r:id="rId5"/>
    <p:sldId id="265" r:id="rId6"/>
    <p:sldId id="258" r:id="rId7"/>
    <p:sldId id="259" r:id="rId8"/>
    <p:sldId id="274" r:id="rId9"/>
    <p:sldId id="260" r:id="rId10"/>
    <p:sldId id="266" r:id="rId11"/>
    <p:sldId id="268" r:id="rId12"/>
    <p:sldId id="280" r:id="rId13"/>
    <p:sldId id="303" r:id="rId14"/>
    <p:sldId id="269" r:id="rId15"/>
    <p:sldId id="281" r:id="rId16"/>
    <p:sldId id="282" r:id="rId17"/>
    <p:sldId id="284" r:id="rId18"/>
    <p:sldId id="270" r:id="rId19"/>
    <p:sldId id="275" r:id="rId20"/>
    <p:sldId id="276" r:id="rId21"/>
    <p:sldId id="285" r:id="rId22"/>
    <p:sldId id="277" r:id="rId23"/>
    <p:sldId id="279" r:id="rId24"/>
    <p:sldId id="304" r:id="rId25"/>
    <p:sldId id="283" r:id="rId26"/>
    <p:sldId id="271" r:id="rId27"/>
    <p:sldId id="288" r:id="rId28"/>
    <p:sldId id="289" r:id="rId29"/>
    <p:sldId id="290" r:id="rId30"/>
    <p:sldId id="291" r:id="rId31"/>
    <p:sldId id="272" r:id="rId32"/>
    <p:sldId id="292" r:id="rId33"/>
    <p:sldId id="295" r:id="rId34"/>
    <p:sldId id="296" r:id="rId35"/>
    <p:sldId id="298" r:id="rId36"/>
    <p:sldId id="299" r:id="rId37"/>
    <p:sldId id="301" r:id="rId38"/>
    <p:sldId id="300" r:id="rId39"/>
    <p:sldId id="262" r:id="rId40"/>
    <p:sldId id="302" r:id="rId41"/>
    <p:sldId id="264" r:id="rId42"/>
  </p:sldIdLst>
  <p:sldSz cx="12192000" cy="6858000"/>
  <p:notesSz cx="6858000" cy="9144000"/>
  <p:embeddedFontLst>
    <p:embeddedFont>
      <p:font typeface="Arial Bold" panose="020B0604020202020204" pitchFamily="34" charset="0"/>
      <p:regular r:id="rId45"/>
    </p:embeddedFont>
    <p:embeddedFont>
      <p:font typeface="Open Sans" panose="020B0606030504020204" pitchFamily="34" charset="0"/>
      <p:regular r:id="rId46"/>
      <p:bold r:id="rId47"/>
      <p:italic r:id="rId48"/>
      <p:boldItalic r:id="rId49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74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41" autoAdjust="0"/>
    <p:restoredTop sz="96312" autoAdjust="0"/>
  </p:normalViewPr>
  <p:slideViewPr>
    <p:cSldViewPr snapToGrid="0">
      <p:cViewPr varScale="1">
        <p:scale>
          <a:sx n="174" d="100"/>
          <a:sy n="174" d="100"/>
        </p:scale>
        <p:origin x="200" y="264"/>
      </p:cViewPr>
      <p:guideLst>
        <p:guide orient="horz" pos="754"/>
        <p:guide pos="3840"/>
      </p:guideLst>
    </p:cSldViewPr>
  </p:slideViewPr>
  <p:outlineViewPr>
    <p:cViewPr>
      <p:scale>
        <a:sx n="33" d="100"/>
        <a:sy n="33" d="100"/>
      </p:scale>
      <p:origin x="0" y="-883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4040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C7E60A43-CE9D-BF18-C629-69190E2A94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C69C84B-B703-1325-8502-496E4006CB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D56A4-FFC6-2844-AF02-408157D0EC08}" type="datetimeFigureOut">
              <a:rPr lang="nl-NL" smtClean="0"/>
              <a:t>28-05-2025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07ED2C3-1A13-DD34-7A2F-A1173EB34B9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A5E1321-6716-88D0-7486-6E74178967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94902A-DB5F-DB4E-80F9-094D60B15E5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344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BE1B0-01E6-304E-AC2D-001515EB24E0}" type="datetimeFigureOut">
              <a:rPr lang="nl-NL" smtClean="0"/>
              <a:t>28-05-2025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0F2C3-2BB3-C044-9667-776658C617F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9864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Niet</a:t>
            </a:r>
            <a:r>
              <a:rPr lang="en-US" sz="32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weten</a:t>
            </a:r>
            <a:endParaRPr lang="en-US" sz="3200" b="1" dirty="0">
              <a:solidFill>
                <a:srgbClr val="000000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marL="690881" lvl="1" indent="-345440" algn="just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Criteria</a:t>
            </a:r>
          </a:p>
          <a:p>
            <a:pPr marL="690881" lvl="1" indent="-345440" algn="just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Locatie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0881" lvl="1" indent="-345440" algn="just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Burgers voor burgers</a:t>
            </a:r>
          </a:p>
          <a:p>
            <a:pPr marL="690881" lvl="1" indent="-345440" algn="just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Eerste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maand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hulp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lang="nl-NL" dirty="0"/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Niet</a:t>
            </a:r>
            <a:r>
              <a:rPr lang="en-US" sz="32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durven</a:t>
            </a:r>
            <a:endParaRPr lang="en-US" sz="3200" b="1" dirty="0">
              <a:solidFill>
                <a:srgbClr val="000000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Schaamte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Trots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Niet</a:t>
            </a:r>
            <a:r>
              <a:rPr lang="en-US" sz="32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kunnen</a:t>
            </a: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Vanwege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moeite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met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lezen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&amp;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schrijven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rekenen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of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vaardigheden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samen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genaamd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‘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basisvaardigheden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’ </a:t>
            </a: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12% van de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volwassenen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heeft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hier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in Nederland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moeite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mee, in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onze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klantgroep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percentage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flink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hoger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480"/>
              </a:lnSpc>
              <a:spcBef>
                <a:spcPct val="0"/>
              </a:spcBef>
            </a:pPr>
            <a:endParaRPr lang="en-US" sz="3200" b="1" dirty="0">
              <a:solidFill>
                <a:srgbClr val="000000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Niet</a:t>
            </a:r>
            <a:r>
              <a:rPr lang="en-US" sz="32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willen</a:t>
            </a:r>
            <a:endParaRPr lang="en-US" sz="3200" b="1" dirty="0">
              <a:solidFill>
                <a:srgbClr val="000000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algn="l">
              <a:lnSpc>
                <a:spcPts val="4480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Vanwege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vooroordelen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over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Versheid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Gezondheid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Assortiment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Krat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i.p.v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32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winkel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50F2C3-2BB3-C044-9667-776658C617F6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57598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A03E5-E24D-2A9D-08C3-60E025C02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B54E55BB-A10F-8716-868F-B83AEB79D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400821E2-CD02-5D5A-8E91-FE5672C33A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9CEBB27-7078-CB39-FB4A-686F6EEA3C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50F2C3-2BB3-C044-9667-776658C617F6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3948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-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jdelijke aanduiding voor afbeelding 22">
            <a:extLst>
              <a:ext uri="{FF2B5EF4-FFF2-40B4-BE49-F238E27FC236}">
                <a16:creationId xmlns:a16="http://schemas.microsoft.com/office/drawing/2014/main" id="{82705983-5358-64FA-D970-901AAE38803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766735 w 12192000"/>
              <a:gd name="connsiteY0" fmla="*/ 2795807 h 6858000"/>
              <a:gd name="connsiteX1" fmla="*/ 6515099 w 12192000"/>
              <a:gd name="connsiteY1" fmla="*/ 3047443 h 6858000"/>
              <a:gd name="connsiteX2" fmla="*/ 6515099 w 12192000"/>
              <a:gd name="connsiteY2" fmla="*/ 5509474 h 6858000"/>
              <a:gd name="connsiteX3" fmla="*/ 6766735 w 12192000"/>
              <a:gd name="connsiteY3" fmla="*/ 5761110 h 6858000"/>
              <a:gd name="connsiteX4" fmla="*/ 10618360 w 12192000"/>
              <a:gd name="connsiteY4" fmla="*/ 5761110 h 6858000"/>
              <a:gd name="connsiteX5" fmla="*/ 10869996 w 12192000"/>
              <a:gd name="connsiteY5" fmla="*/ 5509474 h 6858000"/>
              <a:gd name="connsiteX6" fmla="*/ 10869996 w 12192000"/>
              <a:gd name="connsiteY6" fmla="*/ 3047443 h 6858000"/>
              <a:gd name="connsiteX7" fmla="*/ 10618360 w 12192000"/>
              <a:gd name="connsiteY7" fmla="*/ 2795807 h 6858000"/>
              <a:gd name="connsiteX8" fmla="*/ 358140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  <a:gd name="connsiteX12" fmla="*/ 0 w 12192000"/>
              <a:gd name="connsiteY12" fmla="*/ 1282424 h 6858000"/>
              <a:gd name="connsiteX13" fmla="*/ 3311255 w 12192000"/>
              <a:gd name="connsiteY13" fmla="*/ 1282424 h 6858000"/>
              <a:gd name="connsiteX14" fmla="*/ 3581400 w 12192000"/>
              <a:gd name="connsiteY14" fmla="*/ 101227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6858000">
                <a:moveTo>
                  <a:pt x="6766735" y="2795807"/>
                </a:moveTo>
                <a:cubicBezTo>
                  <a:pt x="6627760" y="2795807"/>
                  <a:pt x="6515099" y="2908468"/>
                  <a:pt x="6515099" y="3047443"/>
                </a:cubicBezTo>
                <a:lnTo>
                  <a:pt x="6515099" y="5509474"/>
                </a:lnTo>
                <a:cubicBezTo>
                  <a:pt x="6515099" y="5648449"/>
                  <a:pt x="6627760" y="5761110"/>
                  <a:pt x="6766735" y="5761110"/>
                </a:cubicBezTo>
                <a:lnTo>
                  <a:pt x="10618360" y="5761110"/>
                </a:lnTo>
                <a:cubicBezTo>
                  <a:pt x="10757335" y="5761110"/>
                  <a:pt x="10869996" y="5648449"/>
                  <a:pt x="10869996" y="5509474"/>
                </a:cubicBezTo>
                <a:lnTo>
                  <a:pt x="10869996" y="3047443"/>
                </a:lnTo>
                <a:cubicBezTo>
                  <a:pt x="10869996" y="2908468"/>
                  <a:pt x="10757335" y="2795807"/>
                  <a:pt x="10618360" y="2795807"/>
                </a:cubicBezTo>
                <a:close/>
                <a:moveTo>
                  <a:pt x="358140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1282424"/>
                </a:lnTo>
                <a:lnTo>
                  <a:pt x="3311255" y="1282424"/>
                </a:lnTo>
                <a:cubicBezTo>
                  <a:pt x="3460452" y="1282424"/>
                  <a:pt x="3581400" y="1161476"/>
                  <a:pt x="3581400" y="1012279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pic>
        <p:nvPicPr>
          <p:cNvPr id="3" name="Afbeelding 2" descr="Afbeelding met Lettertype, logo, Graphics, ontwerp&#10;&#10;Automatisch gegenereerde beschrijving">
            <a:extLst>
              <a:ext uri="{FF2B5EF4-FFF2-40B4-BE49-F238E27FC236}">
                <a16:creationId xmlns:a16="http://schemas.microsoft.com/office/drawing/2014/main" id="{FCEA2BE1-3627-7EC3-880D-D4C9BAAE1F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358" y="464501"/>
            <a:ext cx="2798651" cy="64686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067E2BC8-760C-45BB-5946-279666F153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78746" y="2960211"/>
            <a:ext cx="4027602" cy="2159729"/>
          </a:xfrm>
          <a:prstGeom prst="rect">
            <a:avLst/>
          </a:prstGeom>
        </p:spPr>
      </p:pic>
      <p:sp>
        <p:nvSpPr>
          <p:cNvPr id="24" name="Afgeronde rechthoek 23">
            <a:extLst>
              <a:ext uri="{FF2B5EF4-FFF2-40B4-BE49-F238E27FC236}">
                <a16:creationId xmlns:a16="http://schemas.microsoft.com/office/drawing/2014/main" id="{7247021E-6669-024C-AED0-C07A96B13D31}"/>
              </a:ext>
            </a:extLst>
          </p:cNvPr>
          <p:cNvSpPr/>
          <p:nvPr userDrawn="1"/>
        </p:nvSpPr>
        <p:spPr>
          <a:xfrm>
            <a:off x="6515099" y="2795807"/>
            <a:ext cx="4354897" cy="2965303"/>
          </a:xfrm>
          <a:prstGeom prst="roundRect">
            <a:avLst>
              <a:gd name="adj" fmla="val 848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rgbClr val="EE7402"/>
              </a:solidFill>
            </a:endParaRP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B15CE506-27AA-42D8-435E-E34BC6D30FB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78746" y="2960211"/>
            <a:ext cx="4027602" cy="2159729"/>
          </a:xfrm>
          <a:prstGeom prst="rect">
            <a:avLst/>
          </a:prstGeom>
        </p:spPr>
      </p:pic>
      <p:sp>
        <p:nvSpPr>
          <p:cNvPr id="26" name="Tijdelijke aanduiding voor tekst 5">
            <a:extLst>
              <a:ext uri="{FF2B5EF4-FFF2-40B4-BE49-F238E27FC236}">
                <a16:creationId xmlns:a16="http://schemas.microsoft.com/office/drawing/2014/main" id="{57879D24-5C0B-59CE-6DE6-ECEE3848141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15341" y="5031156"/>
            <a:ext cx="3554413" cy="5842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Help mee bij de voedselbank</a:t>
            </a:r>
          </a:p>
        </p:txBody>
      </p:sp>
    </p:spTree>
    <p:extLst>
      <p:ext uri="{BB962C8B-B14F-4D97-AF65-F5344CB8AC3E}">
        <p14:creationId xmlns:p14="http://schemas.microsoft.com/office/powerpoint/2010/main" val="315764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build="p"/>
    </p:bldLst>
  </p:timing>
  <p:extLst>
    <p:ext uri="{DCECCB84-F9BA-43D5-87BE-67443E8EF086}">
      <p15:sldGuideLst xmlns:p15="http://schemas.microsoft.com/office/powerpoint/2012/main">
        <p15:guide id="1" orient="horz" pos="3317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 -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150BF520-7FE7-83C7-3D0B-2AE8E4DCD7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200775"/>
          </a:xfrm>
          <a:custGeom>
            <a:avLst/>
            <a:gdLst>
              <a:gd name="connsiteX0" fmla="*/ 1049037 w 12192000"/>
              <a:gd name="connsiteY0" fmla="*/ 805642 h 6200775"/>
              <a:gd name="connsiteX1" fmla="*/ 817056 w 12192000"/>
              <a:gd name="connsiteY1" fmla="*/ 1037623 h 6200775"/>
              <a:gd name="connsiteX2" fmla="*/ 817056 w 12192000"/>
              <a:gd name="connsiteY2" fmla="*/ 3991676 h 6200775"/>
              <a:gd name="connsiteX3" fmla="*/ 1049037 w 12192000"/>
              <a:gd name="connsiteY3" fmla="*/ 4223657 h 6200775"/>
              <a:gd name="connsiteX4" fmla="*/ 4939973 w 12192000"/>
              <a:gd name="connsiteY4" fmla="*/ 4223657 h 6200775"/>
              <a:gd name="connsiteX5" fmla="*/ 5171953 w 12192000"/>
              <a:gd name="connsiteY5" fmla="*/ 3991676 h 6200775"/>
              <a:gd name="connsiteX6" fmla="*/ 5171953 w 12192000"/>
              <a:gd name="connsiteY6" fmla="*/ 1037623 h 6200775"/>
              <a:gd name="connsiteX7" fmla="*/ 4939973 w 12192000"/>
              <a:gd name="connsiteY7" fmla="*/ 805642 h 6200775"/>
              <a:gd name="connsiteX8" fmla="*/ 0 w 12192000"/>
              <a:gd name="connsiteY8" fmla="*/ 0 h 6200775"/>
              <a:gd name="connsiteX9" fmla="*/ 12192000 w 12192000"/>
              <a:gd name="connsiteY9" fmla="*/ 0 h 6200775"/>
              <a:gd name="connsiteX10" fmla="*/ 12192000 w 12192000"/>
              <a:gd name="connsiteY10" fmla="*/ 6200775 h 6200775"/>
              <a:gd name="connsiteX11" fmla="*/ 0 w 12192000"/>
              <a:gd name="connsiteY11" fmla="*/ 6200775 h 6200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200775">
                <a:moveTo>
                  <a:pt x="1049037" y="805642"/>
                </a:moveTo>
                <a:cubicBezTo>
                  <a:pt x="920917" y="805642"/>
                  <a:pt x="817056" y="909503"/>
                  <a:pt x="817056" y="1037623"/>
                </a:cubicBezTo>
                <a:lnTo>
                  <a:pt x="817056" y="3991676"/>
                </a:lnTo>
                <a:cubicBezTo>
                  <a:pt x="817056" y="4119796"/>
                  <a:pt x="920917" y="4223657"/>
                  <a:pt x="1049037" y="4223657"/>
                </a:cubicBezTo>
                <a:lnTo>
                  <a:pt x="4939973" y="4223657"/>
                </a:lnTo>
                <a:cubicBezTo>
                  <a:pt x="5068092" y="4223657"/>
                  <a:pt x="5171953" y="4119796"/>
                  <a:pt x="5171953" y="3991676"/>
                </a:cubicBezTo>
                <a:lnTo>
                  <a:pt x="5171953" y="1037623"/>
                </a:lnTo>
                <a:cubicBezTo>
                  <a:pt x="5171953" y="909503"/>
                  <a:pt x="5068092" y="805642"/>
                  <a:pt x="4939973" y="805642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200775"/>
                </a:lnTo>
                <a:lnTo>
                  <a:pt x="0" y="6200775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sp>
        <p:nvSpPr>
          <p:cNvPr id="8" name="Afgeronde rechthoek 7">
            <a:extLst>
              <a:ext uri="{FF2B5EF4-FFF2-40B4-BE49-F238E27FC236}">
                <a16:creationId xmlns:a16="http://schemas.microsoft.com/office/drawing/2014/main" id="{B12C33E6-73FD-E037-C850-F9BA30C2492A}"/>
              </a:ext>
            </a:extLst>
          </p:cNvPr>
          <p:cNvSpPr/>
          <p:nvPr userDrawn="1"/>
        </p:nvSpPr>
        <p:spPr>
          <a:xfrm>
            <a:off x="817056" y="805642"/>
            <a:ext cx="4354897" cy="3418015"/>
          </a:xfrm>
          <a:prstGeom prst="roundRect">
            <a:avLst>
              <a:gd name="adj" fmla="val 67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rgbClr val="EE7402"/>
              </a:solidFill>
            </a:endParaRPr>
          </a:p>
        </p:txBody>
      </p:sp>
      <p:sp>
        <p:nvSpPr>
          <p:cNvPr id="10" name="Tijdelijke aanduiding voor tekst 2">
            <a:extLst>
              <a:ext uri="{FF2B5EF4-FFF2-40B4-BE49-F238E27FC236}">
                <a16:creationId xmlns:a16="http://schemas.microsoft.com/office/drawing/2014/main" id="{A0F425BF-1479-A6B3-938A-24D5B878CBE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07033" y="3048789"/>
            <a:ext cx="3574942" cy="1037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nl-NL" dirty="0"/>
              <a:t>Introductie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F01DCDD-2939-C765-90B6-E65BDC69FE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0702" y="945271"/>
            <a:ext cx="4027603" cy="2159729"/>
          </a:xfrm>
          <a:prstGeom prst="rect">
            <a:avLst/>
          </a:prstGeom>
        </p:spPr>
      </p:pic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7FD09319-5C1B-9671-20E9-A5D22A7B85D9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2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390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282ED024-E3CC-3B8A-18C3-8447BC7E22B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237261 w 12192000"/>
              <a:gd name="connsiteY0" fmla="*/ 1060370 h 6858000"/>
              <a:gd name="connsiteX1" fmla="*/ 975840 w 12192000"/>
              <a:gd name="connsiteY1" fmla="*/ 1321791 h 6858000"/>
              <a:gd name="connsiteX2" fmla="*/ 975840 w 12192000"/>
              <a:gd name="connsiteY2" fmla="*/ 4496559 h 6858000"/>
              <a:gd name="connsiteX3" fmla="*/ 1237261 w 12192000"/>
              <a:gd name="connsiteY3" fmla="*/ 4757980 h 6858000"/>
              <a:gd name="connsiteX4" fmla="*/ 5233213 w 12192000"/>
              <a:gd name="connsiteY4" fmla="*/ 4757980 h 6858000"/>
              <a:gd name="connsiteX5" fmla="*/ 5494635 w 12192000"/>
              <a:gd name="connsiteY5" fmla="*/ 4496559 h 6858000"/>
              <a:gd name="connsiteX6" fmla="*/ 5494635 w 12192000"/>
              <a:gd name="connsiteY6" fmla="*/ 1321791 h 6858000"/>
              <a:gd name="connsiteX7" fmla="*/ 5233213 w 12192000"/>
              <a:gd name="connsiteY7" fmla="*/ 1060370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237261" y="1060370"/>
                </a:moveTo>
                <a:cubicBezTo>
                  <a:pt x="1092882" y="1060370"/>
                  <a:pt x="975840" y="1177412"/>
                  <a:pt x="975840" y="1321791"/>
                </a:cubicBezTo>
                <a:lnTo>
                  <a:pt x="975840" y="4496559"/>
                </a:lnTo>
                <a:cubicBezTo>
                  <a:pt x="975840" y="4640938"/>
                  <a:pt x="1092882" y="4757980"/>
                  <a:pt x="1237261" y="4757980"/>
                </a:cubicBezTo>
                <a:lnTo>
                  <a:pt x="5233213" y="4757980"/>
                </a:lnTo>
                <a:cubicBezTo>
                  <a:pt x="5377592" y="4757980"/>
                  <a:pt x="5494635" y="4640938"/>
                  <a:pt x="5494635" y="4496559"/>
                </a:cubicBezTo>
                <a:lnTo>
                  <a:pt x="5494635" y="1321791"/>
                </a:lnTo>
                <a:cubicBezTo>
                  <a:pt x="5494635" y="1177412"/>
                  <a:pt x="5377592" y="1060370"/>
                  <a:pt x="5233213" y="106037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sp>
        <p:nvSpPr>
          <p:cNvPr id="11" name="Afgeronde rechthoek 10">
            <a:extLst>
              <a:ext uri="{FF2B5EF4-FFF2-40B4-BE49-F238E27FC236}">
                <a16:creationId xmlns:a16="http://schemas.microsoft.com/office/drawing/2014/main" id="{D7A8733E-26BE-39A9-A673-C5647ED94586}"/>
              </a:ext>
            </a:extLst>
          </p:cNvPr>
          <p:cNvSpPr/>
          <p:nvPr userDrawn="1"/>
        </p:nvSpPr>
        <p:spPr>
          <a:xfrm>
            <a:off x="975840" y="1060370"/>
            <a:ext cx="4518794" cy="3697610"/>
          </a:xfrm>
          <a:prstGeom prst="roundRect">
            <a:avLst>
              <a:gd name="adj" fmla="val 70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C719DDC-E2FC-4FB2-FF83-D9A1D153F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5881" y="1493252"/>
            <a:ext cx="3918712" cy="2514585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2B44745-08E5-B7AF-1909-CEE0F0D3239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5880" y="4007837"/>
            <a:ext cx="1160066" cy="446400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Datum</a:t>
            </a:r>
          </a:p>
        </p:txBody>
      </p:sp>
      <p:sp>
        <p:nvSpPr>
          <p:cNvPr id="17" name="Tijdelijke aanduiding voor inhoud 16">
            <a:extLst>
              <a:ext uri="{FF2B5EF4-FFF2-40B4-BE49-F238E27FC236}">
                <a16:creationId xmlns:a16="http://schemas.microsoft.com/office/drawing/2014/main" id="{135BD025-A6FF-6497-E89A-AC25CD94049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0877" y="4007837"/>
            <a:ext cx="2603716" cy="446400"/>
          </a:xfrm>
        </p:spPr>
        <p:txBody>
          <a:bodyPr>
            <a:normAutofit/>
          </a:bodyPr>
          <a:lstStyle>
            <a:lvl1pPr marL="0" indent="0" algn="r">
              <a:buNone/>
              <a:defRPr sz="12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l-NL" dirty="0"/>
              <a:t>Door</a:t>
            </a:r>
          </a:p>
        </p:txBody>
      </p:sp>
    </p:spTree>
    <p:extLst>
      <p:ext uri="{BB962C8B-B14F-4D97-AF65-F5344CB8AC3E}">
        <p14:creationId xmlns:p14="http://schemas.microsoft.com/office/powerpoint/2010/main" val="247260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envatting indel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geronde rechthoek 4">
            <a:extLst>
              <a:ext uri="{FF2B5EF4-FFF2-40B4-BE49-F238E27FC236}">
                <a16:creationId xmlns:a16="http://schemas.microsoft.com/office/drawing/2014/main" id="{A826E09C-EF2D-B60F-0FB9-36045CB9DD60}"/>
              </a:ext>
            </a:extLst>
          </p:cNvPr>
          <p:cNvSpPr/>
          <p:nvPr userDrawn="1"/>
        </p:nvSpPr>
        <p:spPr>
          <a:xfrm>
            <a:off x="6305266" y="801372"/>
            <a:ext cx="4624949" cy="5036891"/>
          </a:xfrm>
          <a:prstGeom prst="roundRect">
            <a:avLst>
              <a:gd name="adj" fmla="val 48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rgbClr val="EE740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3C4488-CC28-740C-CE74-E922EF48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25"/>
            <a:ext cx="5048535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nl-NL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27C0A36-08D9-27C9-8809-0AD3E0CF5A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flipH="1">
            <a:off x="9397025" y="3018493"/>
            <a:ext cx="3176834" cy="3537897"/>
          </a:xfrm>
          <a:prstGeom prst="rect">
            <a:avLst/>
          </a:prstGeom>
        </p:spPr>
      </p:pic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230DEADF-3E42-164C-99D1-3EF934ADA7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485" y="2117725"/>
            <a:ext cx="5048250" cy="40259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6" name="Tijdelijke aanduiding voor tekst 45">
            <a:extLst>
              <a:ext uri="{FF2B5EF4-FFF2-40B4-BE49-F238E27FC236}">
                <a16:creationId xmlns:a16="http://schemas.microsoft.com/office/drawing/2014/main" id="{E68952C0-4AE3-B353-258C-CF551E7686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27800" y="1219666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8" name="Tijdelijke aanduiding voor tekst 47">
            <a:extLst>
              <a:ext uri="{FF2B5EF4-FFF2-40B4-BE49-F238E27FC236}">
                <a16:creationId xmlns:a16="http://schemas.microsoft.com/office/drawing/2014/main" id="{7299346C-578C-2D30-BB41-5D6753B6F60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27800" y="1531745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9" name="Tijdelijke aanduiding voor tekst 45">
            <a:extLst>
              <a:ext uri="{FF2B5EF4-FFF2-40B4-BE49-F238E27FC236}">
                <a16:creationId xmlns:a16="http://schemas.microsoft.com/office/drawing/2014/main" id="{458363DC-2098-1F97-4FCA-2F71BD5C5E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42668" y="2052887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0" name="Tijdelijke aanduiding voor tekst 47">
            <a:extLst>
              <a:ext uri="{FF2B5EF4-FFF2-40B4-BE49-F238E27FC236}">
                <a16:creationId xmlns:a16="http://schemas.microsoft.com/office/drawing/2014/main" id="{374624A2-C04F-DA40-A37E-CB486320E6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42668" y="2364966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1" name="Tijdelijke aanduiding voor tekst 45">
            <a:extLst>
              <a:ext uri="{FF2B5EF4-FFF2-40B4-BE49-F238E27FC236}">
                <a16:creationId xmlns:a16="http://schemas.microsoft.com/office/drawing/2014/main" id="{9E66B64D-673C-FAD9-B1F6-EEC1047BF26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57536" y="288146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2" name="Tijdelijke aanduiding voor tekst 47">
            <a:extLst>
              <a:ext uri="{FF2B5EF4-FFF2-40B4-BE49-F238E27FC236}">
                <a16:creationId xmlns:a16="http://schemas.microsoft.com/office/drawing/2014/main" id="{5D04A0E8-5D6B-411D-A767-19EA88CB83E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57536" y="319353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3" name="Tijdelijke aanduiding voor tekst 45">
            <a:extLst>
              <a:ext uri="{FF2B5EF4-FFF2-40B4-BE49-F238E27FC236}">
                <a16:creationId xmlns:a16="http://schemas.microsoft.com/office/drawing/2014/main" id="{1246CACF-F7C8-4E96-FA38-B2C22A53C21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42668" y="3701249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4" name="Tijdelijke aanduiding voor tekst 47">
            <a:extLst>
              <a:ext uri="{FF2B5EF4-FFF2-40B4-BE49-F238E27FC236}">
                <a16:creationId xmlns:a16="http://schemas.microsoft.com/office/drawing/2014/main" id="{86C1BF68-FDA4-F836-367A-DEAB4255E62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42668" y="4013328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5" name="Tijdelijke aanduiding voor tekst 45">
            <a:extLst>
              <a:ext uri="{FF2B5EF4-FFF2-40B4-BE49-F238E27FC236}">
                <a16:creationId xmlns:a16="http://schemas.microsoft.com/office/drawing/2014/main" id="{B3A27991-25DB-C8FD-AA04-FD6F3625F7C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35233" y="453531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56" name="Tijdelijke aanduiding voor tekst 47">
            <a:extLst>
              <a:ext uri="{FF2B5EF4-FFF2-40B4-BE49-F238E27FC236}">
                <a16:creationId xmlns:a16="http://schemas.microsoft.com/office/drawing/2014/main" id="{56AB9DB9-95FC-5502-7683-11B2E61ACE1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35233" y="484738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2313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>
        <p:tmplLst>
          <p:tmpl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754" userDrawn="1">
          <p15:clr>
            <a:srgbClr val="FBAE40"/>
          </p15:clr>
        </p15:guide>
        <p15:guide id="2" pos="411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amenvatting indel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geronde rechthoek 4">
            <a:extLst>
              <a:ext uri="{FF2B5EF4-FFF2-40B4-BE49-F238E27FC236}">
                <a16:creationId xmlns:a16="http://schemas.microsoft.com/office/drawing/2014/main" id="{A826E09C-EF2D-B60F-0FB9-36045CB9DD60}"/>
              </a:ext>
            </a:extLst>
          </p:cNvPr>
          <p:cNvSpPr/>
          <p:nvPr userDrawn="1"/>
        </p:nvSpPr>
        <p:spPr>
          <a:xfrm>
            <a:off x="6305266" y="801372"/>
            <a:ext cx="4624949" cy="5036891"/>
          </a:xfrm>
          <a:prstGeom prst="roundRect">
            <a:avLst>
              <a:gd name="adj" fmla="val 48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rgbClr val="EE740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3C4488-CC28-740C-CE74-E922EF48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25"/>
            <a:ext cx="5048535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nl-NL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27C0A36-08D9-27C9-8809-0AD3E0CF5A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flipH="1">
            <a:off x="9549472" y="3018493"/>
            <a:ext cx="2871939" cy="3537897"/>
          </a:xfrm>
          <a:prstGeom prst="rect">
            <a:avLst/>
          </a:prstGeom>
        </p:spPr>
      </p:pic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230DEADF-3E42-164C-99D1-3EF934ADA7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485" y="2117725"/>
            <a:ext cx="5048250" cy="40259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36" name="Tijdelijke aanduiding voor tekst 45">
            <a:extLst>
              <a:ext uri="{FF2B5EF4-FFF2-40B4-BE49-F238E27FC236}">
                <a16:creationId xmlns:a16="http://schemas.microsoft.com/office/drawing/2014/main" id="{6EF04D16-BCA9-BB8F-7E71-59A4A76737B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27800" y="1219666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7" name="Tijdelijke aanduiding voor tekst 47">
            <a:extLst>
              <a:ext uri="{FF2B5EF4-FFF2-40B4-BE49-F238E27FC236}">
                <a16:creationId xmlns:a16="http://schemas.microsoft.com/office/drawing/2014/main" id="{A15C00BC-7FC2-CC4C-39E6-CEF666D036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27800" y="1531745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8" name="Tijdelijke aanduiding voor tekst 45">
            <a:extLst>
              <a:ext uri="{FF2B5EF4-FFF2-40B4-BE49-F238E27FC236}">
                <a16:creationId xmlns:a16="http://schemas.microsoft.com/office/drawing/2014/main" id="{F9035795-2E89-2EC2-4DC7-1C46BEE5AC7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42668" y="2052887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9" name="Tijdelijke aanduiding voor tekst 47">
            <a:extLst>
              <a:ext uri="{FF2B5EF4-FFF2-40B4-BE49-F238E27FC236}">
                <a16:creationId xmlns:a16="http://schemas.microsoft.com/office/drawing/2014/main" id="{2AB98340-329F-5618-318E-C66ED96880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42668" y="2364966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0" name="Tijdelijke aanduiding voor tekst 45">
            <a:extLst>
              <a:ext uri="{FF2B5EF4-FFF2-40B4-BE49-F238E27FC236}">
                <a16:creationId xmlns:a16="http://schemas.microsoft.com/office/drawing/2014/main" id="{FAF731C0-BFFD-73EF-327D-A0E25E9636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57536" y="288146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1" name="Tijdelijke aanduiding voor tekst 47">
            <a:extLst>
              <a:ext uri="{FF2B5EF4-FFF2-40B4-BE49-F238E27FC236}">
                <a16:creationId xmlns:a16="http://schemas.microsoft.com/office/drawing/2014/main" id="{CF50647C-33D6-9EA7-F7A8-2824AEFBE01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57536" y="319353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2" name="Tijdelijke aanduiding voor tekst 45">
            <a:extLst>
              <a:ext uri="{FF2B5EF4-FFF2-40B4-BE49-F238E27FC236}">
                <a16:creationId xmlns:a16="http://schemas.microsoft.com/office/drawing/2014/main" id="{E7595DDC-9BE9-A42A-4D8B-6C2BF2AB948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42668" y="3701249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3" name="Tijdelijke aanduiding voor tekst 47">
            <a:extLst>
              <a:ext uri="{FF2B5EF4-FFF2-40B4-BE49-F238E27FC236}">
                <a16:creationId xmlns:a16="http://schemas.microsoft.com/office/drawing/2014/main" id="{D6521F24-8E58-CD3D-9764-CF49221318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42668" y="4013328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4" name="Tijdelijke aanduiding voor tekst 45">
            <a:extLst>
              <a:ext uri="{FF2B5EF4-FFF2-40B4-BE49-F238E27FC236}">
                <a16:creationId xmlns:a16="http://schemas.microsoft.com/office/drawing/2014/main" id="{591F8E09-9826-FF86-3248-5866DB5AFF7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35233" y="453531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5" name="Tijdelijke aanduiding voor tekst 47">
            <a:extLst>
              <a:ext uri="{FF2B5EF4-FFF2-40B4-BE49-F238E27FC236}">
                <a16:creationId xmlns:a16="http://schemas.microsoft.com/office/drawing/2014/main" id="{5B5D4B75-53B2-04D5-12D0-622BF624353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35233" y="484738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239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>
        <p:tmplLst>
          <p:tmpl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75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amenvatting indel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geronde rechthoek 4">
            <a:extLst>
              <a:ext uri="{FF2B5EF4-FFF2-40B4-BE49-F238E27FC236}">
                <a16:creationId xmlns:a16="http://schemas.microsoft.com/office/drawing/2014/main" id="{A826E09C-EF2D-B60F-0FB9-36045CB9DD60}"/>
              </a:ext>
            </a:extLst>
          </p:cNvPr>
          <p:cNvSpPr/>
          <p:nvPr userDrawn="1"/>
        </p:nvSpPr>
        <p:spPr>
          <a:xfrm>
            <a:off x="6305266" y="801372"/>
            <a:ext cx="4624949" cy="5036891"/>
          </a:xfrm>
          <a:prstGeom prst="roundRect">
            <a:avLst>
              <a:gd name="adj" fmla="val 48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rgbClr val="EE740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3C4488-CC28-740C-CE74-E922EF48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491"/>
            <a:ext cx="5048535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nl-NL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27C0A36-08D9-27C9-8809-0AD3E0CF5A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flipH="1">
            <a:off x="9497790" y="2892806"/>
            <a:ext cx="2871939" cy="3537895"/>
          </a:xfrm>
          <a:prstGeom prst="rect">
            <a:avLst/>
          </a:prstGeom>
        </p:spPr>
      </p:pic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230DEADF-3E42-164C-99D1-3EF934ADA7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485" y="2110291"/>
            <a:ext cx="5048250" cy="40259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18" name="Tijdelijke aanduiding voor tekst 45">
            <a:extLst>
              <a:ext uri="{FF2B5EF4-FFF2-40B4-BE49-F238E27FC236}">
                <a16:creationId xmlns:a16="http://schemas.microsoft.com/office/drawing/2014/main" id="{D6027E27-9FC2-64DF-0B9F-87ABB1E201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27800" y="1219666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27" name="Tijdelijke aanduiding voor tekst 47">
            <a:extLst>
              <a:ext uri="{FF2B5EF4-FFF2-40B4-BE49-F238E27FC236}">
                <a16:creationId xmlns:a16="http://schemas.microsoft.com/office/drawing/2014/main" id="{524CAD57-DA66-E8D3-E46B-3B9C3C5730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27800" y="1531745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28" name="Tijdelijke aanduiding voor tekst 45">
            <a:extLst>
              <a:ext uri="{FF2B5EF4-FFF2-40B4-BE49-F238E27FC236}">
                <a16:creationId xmlns:a16="http://schemas.microsoft.com/office/drawing/2014/main" id="{645F40D6-53BD-E361-5EE9-8F50C5C12C3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42668" y="2052887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29" name="Tijdelijke aanduiding voor tekst 47">
            <a:extLst>
              <a:ext uri="{FF2B5EF4-FFF2-40B4-BE49-F238E27FC236}">
                <a16:creationId xmlns:a16="http://schemas.microsoft.com/office/drawing/2014/main" id="{DB74B3A6-FAC1-FFC3-1D04-063D356893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42668" y="2364966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0" name="Tijdelijke aanduiding voor tekst 45">
            <a:extLst>
              <a:ext uri="{FF2B5EF4-FFF2-40B4-BE49-F238E27FC236}">
                <a16:creationId xmlns:a16="http://schemas.microsoft.com/office/drawing/2014/main" id="{226291FF-749B-E13F-F3BC-8AC3108D109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57536" y="288146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1" name="Tijdelijke aanduiding voor tekst 47">
            <a:extLst>
              <a:ext uri="{FF2B5EF4-FFF2-40B4-BE49-F238E27FC236}">
                <a16:creationId xmlns:a16="http://schemas.microsoft.com/office/drawing/2014/main" id="{673CCDCC-DCDF-85D6-18D2-99B7BC7FF3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57536" y="319353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2" name="Tijdelijke aanduiding voor tekst 45">
            <a:extLst>
              <a:ext uri="{FF2B5EF4-FFF2-40B4-BE49-F238E27FC236}">
                <a16:creationId xmlns:a16="http://schemas.microsoft.com/office/drawing/2014/main" id="{9CA8EB41-0BC0-91D4-D780-E971F293034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42668" y="3701249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3" name="Tijdelijke aanduiding voor tekst 47">
            <a:extLst>
              <a:ext uri="{FF2B5EF4-FFF2-40B4-BE49-F238E27FC236}">
                <a16:creationId xmlns:a16="http://schemas.microsoft.com/office/drawing/2014/main" id="{AAB0EBA4-3EF4-4320-1B1D-CACC971B69D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42668" y="4013328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4" name="Tijdelijke aanduiding voor tekst 45">
            <a:extLst>
              <a:ext uri="{FF2B5EF4-FFF2-40B4-BE49-F238E27FC236}">
                <a16:creationId xmlns:a16="http://schemas.microsoft.com/office/drawing/2014/main" id="{3F924252-75A6-2597-76D7-13DC0B7341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35233" y="4535310"/>
            <a:ext cx="4162425" cy="34894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35" name="Tijdelijke aanduiding voor tekst 47">
            <a:extLst>
              <a:ext uri="{FF2B5EF4-FFF2-40B4-BE49-F238E27FC236}">
                <a16:creationId xmlns:a16="http://schemas.microsoft.com/office/drawing/2014/main" id="{8FC9852C-DE27-8BDE-3AF9-0E662FE8941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35233" y="4847389"/>
            <a:ext cx="4176713" cy="3778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49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>
        <p:tmplLst>
          <p:tmpl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75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200" y="746054"/>
            <a:ext cx="5181600" cy="1325563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D153DC8-B428-58CC-BDA9-9578CD361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7288"/>
            <a:ext cx="5181600" cy="3897787"/>
          </a:xfrm>
        </p:spPr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4" name="Tijdelijke aanduiding voor afbeelding 13">
            <a:extLst>
              <a:ext uri="{FF2B5EF4-FFF2-40B4-BE49-F238E27FC236}">
                <a16:creationId xmlns:a16="http://schemas.microsoft.com/office/drawing/2014/main" id="{464758C5-5D56-0611-57C2-011FCDC4D19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6641" y="0"/>
            <a:ext cx="4754224" cy="5361724"/>
          </a:xfrm>
          <a:custGeom>
            <a:avLst/>
            <a:gdLst>
              <a:gd name="connsiteX0" fmla="*/ 0 w 4754224"/>
              <a:gd name="connsiteY0" fmla="*/ 0 h 5361724"/>
              <a:gd name="connsiteX1" fmla="*/ 4754224 w 4754224"/>
              <a:gd name="connsiteY1" fmla="*/ 0 h 5361724"/>
              <a:gd name="connsiteX2" fmla="*/ 4754224 w 4754224"/>
              <a:gd name="connsiteY2" fmla="*/ 5107445 h 5361724"/>
              <a:gd name="connsiteX3" fmla="*/ 4507765 w 4754224"/>
              <a:gd name="connsiteY3" fmla="*/ 5361724 h 5361724"/>
              <a:gd name="connsiteX4" fmla="*/ 246459 w 4754224"/>
              <a:gd name="connsiteY4" fmla="*/ 5361724 h 5361724"/>
              <a:gd name="connsiteX5" fmla="*/ 0 w 4754224"/>
              <a:gd name="connsiteY5" fmla="*/ 5107445 h 5361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4224" h="5361724">
                <a:moveTo>
                  <a:pt x="0" y="0"/>
                </a:moveTo>
                <a:lnTo>
                  <a:pt x="4754224" y="0"/>
                </a:lnTo>
                <a:lnTo>
                  <a:pt x="4754224" y="5107445"/>
                </a:lnTo>
                <a:cubicBezTo>
                  <a:pt x="4754224" y="5247880"/>
                  <a:pt x="4643881" y="5361724"/>
                  <a:pt x="4507765" y="5361724"/>
                </a:cubicBezTo>
                <a:lnTo>
                  <a:pt x="246459" y="5361724"/>
                </a:lnTo>
                <a:cubicBezTo>
                  <a:pt x="110343" y="5361724"/>
                  <a:pt x="0" y="5247880"/>
                  <a:pt x="0" y="5107445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F52D867F-9133-2D75-3127-74085DAC6EF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04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>
        <p:tmplLst>
          <p:tmpl lvl="1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93815B2E-BB23-E47B-06ED-DA5333BF4454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03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_Payof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1E35811A-8B53-F595-3F90-DCDC7EEC1FDD}"/>
              </a:ext>
            </a:extLst>
          </p:cNvPr>
          <p:cNvCxnSpPr>
            <a:cxnSpLocks/>
            <a:endCxn id="5" idx="1"/>
          </p:cNvCxnSpPr>
          <p:nvPr userDrawn="1"/>
        </p:nvCxnSpPr>
        <p:spPr>
          <a:xfrm flipV="1">
            <a:off x="817056" y="6201344"/>
            <a:ext cx="7927504" cy="149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</a:defRPr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</a:defRPr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</a:defRPr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</a:defRPr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grpSp>
        <p:nvGrpSpPr>
          <p:cNvPr id="4" name="Groep 3">
            <a:extLst>
              <a:ext uri="{FF2B5EF4-FFF2-40B4-BE49-F238E27FC236}">
                <a16:creationId xmlns:a16="http://schemas.microsoft.com/office/drawing/2014/main" id="{5397BDC0-27A3-DC33-48C9-775F82453DC4}"/>
              </a:ext>
            </a:extLst>
          </p:cNvPr>
          <p:cNvGrpSpPr/>
          <p:nvPr userDrawn="1"/>
        </p:nvGrpSpPr>
        <p:grpSpPr>
          <a:xfrm rot="21354643">
            <a:off x="8740804" y="5803863"/>
            <a:ext cx="2950590" cy="584551"/>
            <a:chOff x="7713285" y="5377667"/>
            <a:chExt cx="2950590" cy="584551"/>
          </a:xfrm>
        </p:grpSpPr>
        <p:sp>
          <p:nvSpPr>
            <p:cNvPr id="5" name="Afgeronde rechthoek 4">
              <a:extLst>
                <a:ext uri="{FF2B5EF4-FFF2-40B4-BE49-F238E27FC236}">
                  <a16:creationId xmlns:a16="http://schemas.microsoft.com/office/drawing/2014/main" id="{73718C01-EE0A-8235-2AF5-A84C6D6C1431}"/>
                </a:ext>
              </a:extLst>
            </p:cNvPr>
            <p:cNvSpPr/>
            <p:nvPr/>
          </p:nvSpPr>
          <p:spPr>
            <a:xfrm>
              <a:off x="7713285" y="5395362"/>
              <a:ext cx="2950590" cy="54916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EF96D58E-7603-3FE7-D3DE-87260AE423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713285" y="5377667"/>
              <a:ext cx="2950590" cy="5845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785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93815B2E-BB23-E47B-06ED-DA5333BF4454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phic 3">
            <a:extLst>
              <a:ext uri="{FF2B5EF4-FFF2-40B4-BE49-F238E27FC236}">
                <a16:creationId xmlns:a16="http://schemas.microsoft.com/office/drawing/2014/main" id="{AC4171AC-DD3D-F9EF-A7C5-328D9B8A74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53014" y="1067177"/>
            <a:ext cx="4700786" cy="5790823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3C1DE97E-D0BA-5B14-D067-754E2D571E9A}"/>
              </a:ext>
            </a:extLst>
          </p:cNvPr>
          <p:cNvGrpSpPr/>
          <p:nvPr userDrawn="1"/>
        </p:nvGrpSpPr>
        <p:grpSpPr>
          <a:xfrm>
            <a:off x="8095445" y="4220688"/>
            <a:ext cx="4096555" cy="2523240"/>
            <a:chOff x="7933085" y="302664"/>
            <a:chExt cx="4096555" cy="2523240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D3901360-1CC8-D154-8FA8-836969CE87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700E22F6-48EC-68A9-01C9-F54086CD0D29}"/>
                </a:ext>
              </a:extLst>
            </p:cNvPr>
            <p:cNvSpPr txBox="1"/>
            <p:nvPr/>
          </p:nvSpPr>
          <p:spPr>
            <a:xfrm rot="21388745">
              <a:off x="8519245" y="896803"/>
              <a:ext cx="270942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Winkelconcept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Bij 63% locaties kan klant zelf kiezen, dus boodschappen doen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163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93815B2E-BB23-E47B-06ED-DA5333BF4454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phic 3">
            <a:extLst>
              <a:ext uri="{FF2B5EF4-FFF2-40B4-BE49-F238E27FC236}">
                <a16:creationId xmlns:a16="http://schemas.microsoft.com/office/drawing/2014/main" id="{509A0829-A565-A996-1861-9B6B27F657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308240" y="-138584"/>
            <a:ext cx="5286652" cy="6512543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889DB8E2-1A29-A896-BB71-0A7AE36CCC09}"/>
              </a:ext>
            </a:extLst>
          </p:cNvPr>
          <p:cNvGrpSpPr/>
          <p:nvPr userDrawn="1"/>
        </p:nvGrpSpPr>
        <p:grpSpPr>
          <a:xfrm>
            <a:off x="8095445" y="4220688"/>
            <a:ext cx="4096555" cy="2523240"/>
            <a:chOff x="7933085" y="302664"/>
            <a:chExt cx="4096555" cy="2523240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F5BDA17B-D697-9773-C6AE-F899514660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9FDDCAD2-DD87-6142-0E87-8D718E8938D3}"/>
                </a:ext>
              </a:extLst>
            </p:cNvPr>
            <p:cNvSpPr txBox="1"/>
            <p:nvPr/>
          </p:nvSpPr>
          <p:spPr>
            <a:xfrm rot="21388745">
              <a:off x="8519245" y="896804"/>
              <a:ext cx="270942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Help mee!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We zijn op zoek naar vrijwilligers om onze impact te vergroten.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131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93815B2E-BB23-E47B-06ED-DA5333BF4454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phic 3">
            <a:extLst>
              <a:ext uri="{FF2B5EF4-FFF2-40B4-BE49-F238E27FC236}">
                <a16:creationId xmlns:a16="http://schemas.microsoft.com/office/drawing/2014/main" id="{CF967733-637B-DA7A-9C8B-AAAA102995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4593" y="-147136"/>
            <a:ext cx="5133680" cy="6324099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5FE267A8-0F94-5E0E-208C-9D4AACE22D09}"/>
              </a:ext>
            </a:extLst>
          </p:cNvPr>
          <p:cNvGrpSpPr/>
          <p:nvPr userDrawn="1"/>
        </p:nvGrpSpPr>
        <p:grpSpPr>
          <a:xfrm>
            <a:off x="8170860" y="4243997"/>
            <a:ext cx="4096555" cy="2523240"/>
            <a:chOff x="7933085" y="302664"/>
            <a:chExt cx="4096555" cy="2523240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08F3DB40-80EE-5E11-4839-41FF626BE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7EB5556A-D51F-47F6-0DA9-7F4AC75E98D4}"/>
                </a:ext>
              </a:extLst>
            </p:cNvPr>
            <p:cNvSpPr txBox="1"/>
            <p:nvPr/>
          </p:nvSpPr>
          <p:spPr>
            <a:xfrm rot="21388745">
              <a:off x="8519245" y="1035302"/>
              <a:ext cx="2709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52%</a:t>
              </a:r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van de klanten is binnen 1 jaar niet meer afhankelijk van de voedselbank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922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ext_illustr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0000"/>
              </a:lnSpc>
              <a:defRPr sz="2100"/>
            </a:lvl1pPr>
            <a:lvl2pPr>
              <a:defRPr sz="2100"/>
            </a:lvl2pPr>
            <a:lvl3pPr>
              <a:lnSpc>
                <a:spcPct val="120000"/>
              </a:lnSpc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18C92FE-B17D-6E28-3A93-8F002187DE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615707" y="2282436"/>
            <a:ext cx="3403468" cy="4192678"/>
          </a:xfrm>
          <a:prstGeom prst="rect">
            <a:avLst/>
          </a:prstGeom>
        </p:spPr>
      </p:pic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2B11F2A6-6473-70BE-9C49-497BD3FA3C8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940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ext_illustr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261EAA-1736-0B84-2FB9-55FE920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BA8290-4BD5-BC82-027C-BDD8488B5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0000"/>
              </a:lnSpc>
              <a:defRPr sz="2100"/>
            </a:lvl1pPr>
            <a:lvl2pPr>
              <a:defRPr sz="2100"/>
            </a:lvl2pPr>
            <a:lvl3pPr>
              <a:lnSpc>
                <a:spcPct val="120000"/>
              </a:lnSpc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18C92FE-B17D-6E28-3A93-8F002187DE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2" r="62"/>
          <a:stretch>
            <a:fillRect/>
          </a:stretch>
        </p:blipFill>
        <p:spPr>
          <a:xfrm>
            <a:off x="8832719" y="2463248"/>
            <a:ext cx="3124200" cy="3848652"/>
          </a:xfrm>
          <a:prstGeom prst="rect">
            <a:avLst/>
          </a:prstGeom>
        </p:spPr>
      </p:pic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3F4C85B7-6497-B03F-C4C2-6AAB19C0CF59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449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jdelijke aanduiding voor afbeelding 26">
            <a:extLst>
              <a:ext uri="{FF2B5EF4-FFF2-40B4-BE49-F238E27FC236}">
                <a16:creationId xmlns:a16="http://schemas.microsoft.com/office/drawing/2014/main" id="{C84A063C-A8F9-EA99-0566-0AB99648683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497013"/>
            <a:ext cx="5307068" cy="3914152"/>
          </a:xfrm>
          <a:custGeom>
            <a:avLst/>
            <a:gdLst>
              <a:gd name="connsiteX0" fmla="*/ 0 w 5307068"/>
              <a:gd name="connsiteY0" fmla="*/ 0 h 3914152"/>
              <a:gd name="connsiteX1" fmla="*/ 5135625 w 5307068"/>
              <a:gd name="connsiteY1" fmla="*/ 0 h 3914152"/>
              <a:gd name="connsiteX2" fmla="*/ 5164339 w 5307068"/>
              <a:gd name="connsiteY2" fmla="*/ 2895 h 3914152"/>
              <a:gd name="connsiteX3" fmla="*/ 5307068 w 5307068"/>
              <a:gd name="connsiteY3" fmla="*/ 178017 h 3914152"/>
              <a:gd name="connsiteX4" fmla="*/ 5307068 w 5307068"/>
              <a:gd name="connsiteY4" fmla="*/ 3735398 h 3914152"/>
              <a:gd name="connsiteX5" fmla="*/ 5128314 w 5307068"/>
              <a:gd name="connsiteY5" fmla="*/ 3914152 h 3914152"/>
              <a:gd name="connsiteX6" fmla="*/ 0 w 5307068"/>
              <a:gd name="connsiteY6" fmla="*/ 3914152 h 3914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07068" h="3914152">
                <a:moveTo>
                  <a:pt x="0" y="0"/>
                </a:moveTo>
                <a:lnTo>
                  <a:pt x="5135625" y="0"/>
                </a:lnTo>
                <a:lnTo>
                  <a:pt x="5164339" y="2895"/>
                </a:lnTo>
                <a:cubicBezTo>
                  <a:pt x="5245795" y="19563"/>
                  <a:pt x="5307068" y="91635"/>
                  <a:pt x="5307068" y="178017"/>
                </a:cubicBezTo>
                <a:lnTo>
                  <a:pt x="5307068" y="3735398"/>
                </a:lnTo>
                <a:cubicBezTo>
                  <a:pt x="5307068" y="3834121"/>
                  <a:pt x="5227037" y="3914152"/>
                  <a:pt x="5128314" y="3914152"/>
                </a:cubicBezTo>
                <a:lnTo>
                  <a:pt x="0" y="391415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200" y="746054"/>
            <a:ext cx="5181600" cy="1325563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D153DC8-B428-58CC-BDA9-9578CD361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7288"/>
            <a:ext cx="5181600" cy="3897787"/>
          </a:xfrm>
        </p:spPr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F52D867F-9133-2D75-3127-74085DAC6EF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18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>
        <p:tmplLst>
          <p:tmpl lvl="1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200" y="746054"/>
            <a:ext cx="5181600" cy="1325563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D153DC8-B428-58CC-BDA9-9578CD361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7288"/>
            <a:ext cx="5181600" cy="3897787"/>
          </a:xfrm>
        </p:spPr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4" name="Tijdelijke aanduiding voor afbeelding 13">
            <a:extLst>
              <a:ext uri="{FF2B5EF4-FFF2-40B4-BE49-F238E27FC236}">
                <a16:creationId xmlns:a16="http://schemas.microsoft.com/office/drawing/2014/main" id="{464758C5-5D56-0611-57C2-011FCDC4D19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6641" y="0"/>
            <a:ext cx="4754224" cy="5361724"/>
          </a:xfrm>
          <a:custGeom>
            <a:avLst/>
            <a:gdLst>
              <a:gd name="connsiteX0" fmla="*/ 0 w 4754224"/>
              <a:gd name="connsiteY0" fmla="*/ 0 h 5361724"/>
              <a:gd name="connsiteX1" fmla="*/ 4754224 w 4754224"/>
              <a:gd name="connsiteY1" fmla="*/ 0 h 5361724"/>
              <a:gd name="connsiteX2" fmla="*/ 4754224 w 4754224"/>
              <a:gd name="connsiteY2" fmla="*/ 5107445 h 5361724"/>
              <a:gd name="connsiteX3" fmla="*/ 4507765 w 4754224"/>
              <a:gd name="connsiteY3" fmla="*/ 5361724 h 5361724"/>
              <a:gd name="connsiteX4" fmla="*/ 246459 w 4754224"/>
              <a:gd name="connsiteY4" fmla="*/ 5361724 h 5361724"/>
              <a:gd name="connsiteX5" fmla="*/ 0 w 4754224"/>
              <a:gd name="connsiteY5" fmla="*/ 5107445 h 5361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4224" h="5361724">
                <a:moveTo>
                  <a:pt x="0" y="0"/>
                </a:moveTo>
                <a:lnTo>
                  <a:pt x="4754224" y="0"/>
                </a:lnTo>
                <a:lnTo>
                  <a:pt x="4754224" y="5107445"/>
                </a:lnTo>
                <a:cubicBezTo>
                  <a:pt x="4754224" y="5247880"/>
                  <a:pt x="4643881" y="5361724"/>
                  <a:pt x="4507765" y="5361724"/>
                </a:cubicBezTo>
                <a:lnTo>
                  <a:pt x="246459" y="5361724"/>
                </a:lnTo>
                <a:cubicBezTo>
                  <a:pt x="110343" y="5361724"/>
                  <a:pt x="0" y="5247880"/>
                  <a:pt x="0" y="5107445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F52D867F-9133-2D75-3127-74085DAC6EF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ep 2">
            <a:extLst>
              <a:ext uri="{FF2B5EF4-FFF2-40B4-BE49-F238E27FC236}">
                <a16:creationId xmlns:a16="http://schemas.microsoft.com/office/drawing/2014/main" id="{842F5DB6-F02F-8549-AE28-DDB2D1436B31}"/>
              </a:ext>
            </a:extLst>
          </p:cNvPr>
          <p:cNvGrpSpPr/>
          <p:nvPr userDrawn="1"/>
        </p:nvGrpSpPr>
        <p:grpSpPr>
          <a:xfrm>
            <a:off x="6827529" y="4513553"/>
            <a:ext cx="4096555" cy="1573314"/>
            <a:chOff x="6545247" y="675419"/>
            <a:chExt cx="4096555" cy="1573314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CE6905BB-2E46-BE0F-9303-7DB916E8C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 rot="21397523">
              <a:off x="6545247" y="675419"/>
              <a:ext cx="4096555" cy="1573314"/>
            </a:xfrm>
            <a:prstGeom prst="rect">
              <a:avLst/>
            </a:prstGeom>
          </p:spPr>
        </p:pic>
        <p:sp>
          <p:nvSpPr>
            <p:cNvPr id="6" name="Tekstvak 5">
              <a:extLst>
                <a:ext uri="{FF2B5EF4-FFF2-40B4-BE49-F238E27FC236}">
                  <a16:creationId xmlns:a16="http://schemas.microsoft.com/office/drawing/2014/main" id="{162F0210-9F75-DCCC-BEAA-92E5BFBBB588}"/>
                </a:ext>
              </a:extLst>
            </p:cNvPr>
            <p:cNvSpPr txBox="1"/>
            <p:nvPr/>
          </p:nvSpPr>
          <p:spPr>
            <a:xfrm rot="21388745">
              <a:off x="7073985" y="1069660"/>
              <a:ext cx="2662282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Onze vrijwilligers de </a:t>
              </a:r>
              <a:b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</a:br>
              <a: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kracht van de organisatie</a:t>
              </a:r>
            </a:p>
            <a:p>
              <a:endParaRPr lang="nl-NL" sz="15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7" name="Graphic 6">
            <a:extLst>
              <a:ext uri="{FF2B5EF4-FFF2-40B4-BE49-F238E27FC236}">
                <a16:creationId xmlns:a16="http://schemas.microsoft.com/office/drawing/2014/main" id="{B1DA0582-C8F7-7C4A-9582-FAE7003A60F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763000" y="2197288"/>
            <a:ext cx="3566989" cy="439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0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>
        <p:tmplLst>
          <p:tmpl lvl="1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200" y="746054"/>
            <a:ext cx="5181600" cy="1325563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D153DC8-B428-58CC-BDA9-9578CD361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7288"/>
            <a:ext cx="5181600" cy="3897787"/>
          </a:xfrm>
        </p:spPr>
        <p:txBody>
          <a:bodyPr>
            <a:normAutofit/>
          </a:bodyPr>
          <a:lstStyle>
            <a:lvl1pPr marL="2286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lnSpc>
                <a:spcPct val="12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4" name="Tijdelijke aanduiding voor afbeelding 13">
            <a:extLst>
              <a:ext uri="{FF2B5EF4-FFF2-40B4-BE49-F238E27FC236}">
                <a16:creationId xmlns:a16="http://schemas.microsoft.com/office/drawing/2014/main" id="{464758C5-5D56-0611-57C2-011FCDC4D19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6641" y="0"/>
            <a:ext cx="4754224" cy="5361724"/>
          </a:xfrm>
          <a:custGeom>
            <a:avLst/>
            <a:gdLst>
              <a:gd name="connsiteX0" fmla="*/ 0 w 4754224"/>
              <a:gd name="connsiteY0" fmla="*/ 0 h 5361724"/>
              <a:gd name="connsiteX1" fmla="*/ 4754224 w 4754224"/>
              <a:gd name="connsiteY1" fmla="*/ 0 h 5361724"/>
              <a:gd name="connsiteX2" fmla="*/ 4754224 w 4754224"/>
              <a:gd name="connsiteY2" fmla="*/ 5107445 h 5361724"/>
              <a:gd name="connsiteX3" fmla="*/ 4507765 w 4754224"/>
              <a:gd name="connsiteY3" fmla="*/ 5361724 h 5361724"/>
              <a:gd name="connsiteX4" fmla="*/ 246459 w 4754224"/>
              <a:gd name="connsiteY4" fmla="*/ 5361724 h 5361724"/>
              <a:gd name="connsiteX5" fmla="*/ 0 w 4754224"/>
              <a:gd name="connsiteY5" fmla="*/ 5107445 h 5361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4224" h="5361724">
                <a:moveTo>
                  <a:pt x="0" y="0"/>
                </a:moveTo>
                <a:lnTo>
                  <a:pt x="4754224" y="0"/>
                </a:lnTo>
                <a:lnTo>
                  <a:pt x="4754224" y="5107445"/>
                </a:lnTo>
                <a:cubicBezTo>
                  <a:pt x="4754224" y="5247880"/>
                  <a:pt x="4643881" y="5361724"/>
                  <a:pt x="4507765" y="5361724"/>
                </a:cubicBezTo>
                <a:lnTo>
                  <a:pt x="246459" y="5361724"/>
                </a:lnTo>
                <a:cubicBezTo>
                  <a:pt x="110343" y="5361724"/>
                  <a:pt x="0" y="5247880"/>
                  <a:pt x="0" y="5107445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endParaRPr lang="nl-NL"/>
          </a:p>
        </p:txBody>
      </p: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F52D867F-9133-2D75-3127-74085DAC6EF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Graphic 2">
            <a:extLst>
              <a:ext uri="{FF2B5EF4-FFF2-40B4-BE49-F238E27FC236}">
                <a16:creationId xmlns:a16="http://schemas.microsoft.com/office/drawing/2014/main" id="{A71A487F-F9A8-C62B-FDDF-3263273188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19815" y="2197288"/>
            <a:ext cx="3566990" cy="4394118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678D3EC1-FE4F-954B-64C6-3B282ECEE6E5}"/>
              </a:ext>
            </a:extLst>
          </p:cNvPr>
          <p:cNvGrpSpPr/>
          <p:nvPr userDrawn="1"/>
        </p:nvGrpSpPr>
        <p:grpSpPr>
          <a:xfrm>
            <a:off x="6362835" y="3697506"/>
            <a:ext cx="4096555" cy="2523240"/>
            <a:chOff x="6080553" y="-140628"/>
            <a:chExt cx="4096555" cy="2523240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8BA40CA3-0964-396E-21F7-EF87C12DC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6080553" y="-140628"/>
              <a:ext cx="4096555" cy="2523240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E711C637-273D-B777-CBAC-641BCB5FDE65}"/>
                </a:ext>
              </a:extLst>
            </p:cNvPr>
            <p:cNvSpPr txBox="1"/>
            <p:nvPr/>
          </p:nvSpPr>
          <p:spPr>
            <a:xfrm rot="21388745">
              <a:off x="6666713" y="592011"/>
              <a:ext cx="2709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22.214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Personen die we hielpen waren onder de 18 jaar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71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>
        <p:tmplLst>
          <p:tmpl lvl="1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CD41CD-A7F9-C513-F81F-6DF89F70C6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D153DC8-B428-58CC-BDA9-9578CD361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B30CFA84-6DC3-F16C-75B9-8E1EABC349D2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33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Pr>
        <a:solidFill>
          <a:srgbClr val="EE74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0F6A7A-7701-1222-1D1C-CFA3EFA5C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98427"/>
            <a:ext cx="10515600" cy="306114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CEA0A07-6D72-7246-B5F2-8F83751A1B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26057" y="7338988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934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luitende dia">
    <p:bg>
      <p:bgPr>
        <a:solidFill>
          <a:srgbClr val="EE74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CEA0A07-6D72-7246-B5F2-8F83751A1B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26057" y="7338988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1E684658-6582-A586-1CB2-C06D07C6EB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25956" y="2067597"/>
            <a:ext cx="1540088" cy="1361403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E9D5A973-A016-A2C0-E194-C8D375AE603B}"/>
              </a:ext>
            </a:extLst>
          </p:cNvPr>
          <p:cNvSpPr txBox="1"/>
          <p:nvPr userDrawn="1"/>
        </p:nvSpPr>
        <p:spPr>
          <a:xfrm>
            <a:off x="960308" y="3593176"/>
            <a:ext cx="102713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Bedankt!</a:t>
            </a:r>
          </a:p>
        </p:txBody>
      </p:sp>
    </p:spTree>
    <p:extLst>
      <p:ext uri="{BB962C8B-B14F-4D97-AF65-F5344CB8AC3E}">
        <p14:creationId xmlns:p14="http://schemas.microsoft.com/office/powerpoint/2010/main" val="116391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Vrije vorm 25">
            <a:extLst>
              <a:ext uri="{FF2B5EF4-FFF2-40B4-BE49-F238E27FC236}">
                <a16:creationId xmlns:a16="http://schemas.microsoft.com/office/drawing/2014/main" id="{5C34FAFE-C626-EAE9-37C6-E87B310D7FEB}"/>
              </a:ext>
            </a:extLst>
          </p:cNvPr>
          <p:cNvSpPr/>
          <p:nvPr userDrawn="1"/>
        </p:nvSpPr>
        <p:spPr>
          <a:xfrm>
            <a:off x="6193410" y="1817124"/>
            <a:ext cx="5160390" cy="4376738"/>
          </a:xfrm>
          <a:custGeom>
            <a:avLst/>
            <a:gdLst>
              <a:gd name="connsiteX0" fmla="*/ 0 w 4689050"/>
              <a:gd name="connsiteY0" fmla="*/ 0 h 4376738"/>
              <a:gd name="connsiteX1" fmla="*/ 4553459 w 4689050"/>
              <a:gd name="connsiteY1" fmla="*/ 0 h 4376738"/>
              <a:gd name="connsiteX2" fmla="*/ 4689050 w 4689050"/>
              <a:gd name="connsiteY2" fmla="*/ 135591 h 4376738"/>
              <a:gd name="connsiteX3" fmla="*/ 4689050 w 4689050"/>
              <a:gd name="connsiteY3" fmla="*/ 4241147 h 4376738"/>
              <a:gd name="connsiteX4" fmla="*/ 4553459 w 4689050"/>
              <a:gd name="connsiteY4" fmla="*/ 4376738 h 4376738"/>
              <a:gd name="connsiteX5" fmla="*/ 0 w 4689050"/>
              <a:gd name="connsiteY5" fmla="*/ 4376738 h 4376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9050" h="4376738">
                <a:moveTo>
                  <a:pt x="0" y="0"/>
                </a:moveTo>
                <a:lnTo>
                  <a:pt x="4553459" y="0"/>
                </a:lnTo>
                <a:cubicBezTo>
                  <a:pt x="4628344" y="0"/>
                  <a:pt x="4689050" y="60706"/>
                  <a:pt x="4689050" y="135591"/>
                </a:cubicBezTo>
                <a:lnTo>
                  <a:pt x="4689050" y="4241147"/>
                </a:lnTo>
                <a:cubicBezTo>
                  <a:pt x="4689050" y="4316032"/>
                  <a:pt x="4628344" y="4376738"/>
                  <a:pt x="4553459" y="4376738"/>
                </a:cubicBezTo>
                <a:lnTo>
                  <a:pt x="0" y="437673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8F4A9DC-46FD-6D82-D85A-CCF690E31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25" name="Tijdelijke aanduiding voor afbeelding 24">
            <a:extLst>
              <a:ext uri="{FF2B5EF4-FFF2-40B4-BE49-F238E27FC236}">
                <a16:creationId xmlns:a16="http://schemas.microsoft.com/office/drawing/2014/main" id="{C4A4D74A-FA26-C23E-081D-DEAA25DA119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17056" y="1817124"/>
            <a:ext cx="5376354" cy="4376738"/>
          </a:xfrm>
          <a:custGeom>
            <a:avLst/>
            <a:gdLst>
              <a:gd name="connsiteX0" fmla="*/ 170399 w 5376354"/>
              <a:gd name="connsiteY0" fmla="*/ 0 h 4376738"/>
              <a:gd name="connsiteX1" fmla="*/ 5376354 w 5376354"/>
              <a:gd name="connsiteY1" fmla="*/ 0 h 4376738"/>
              <a:gd name="connsiteX2" fmla="*/ 5376354 w 5376354"/>
              <a:gd name="connsiteY2" fmla="*/ 4376738 h 4376738"/>
              <a:gd name="connsiteX3" fmla="*/ 170399 w 5376354"/>
              <a:gd name="connsiteY3" fmla="*/ 4376738 h 4376738"/>
              <a:gd name="connsiteX4" fmla="*/ 0 w 5376354"/>
              <a:gd name="connsiteY4" fmla="*/ 4212873 h 4376738"/>
              <a:gd name="connsiteX5" fmla="*/ 0 w 5376354"/>
              <a:gd name="connsiteY5" fmla="*/ 163865 h 4376738"/>
              <a:gd name="connsiteX6" fmla="*/ 170399 w 5376354"/>
              <a:gd name="connsiteY6" fmla="*/ 0 h 4376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6354" h="4376738">
                <a:moveTo>
                  <a:pt x="170399" y="0"/>
                </a:moveTo>
                <a:lnTo>
                  <a:pt x="5376354" y="0"/>
                </a:lnTo>
                <a:lnTo>
                  <a:pt x="5376354" y="4376738"/>
                </a:lnTo>
                <a:lnTo>
                  <a:pt x="170399" y="4376738"/>
                </a:lnTo>
                <a:cubicBezTo>
                  <a:pt x="76291" y="4376738"/>
                  <a:pt x="0" y="4303373"/>
                  <a:pt x="0" y="4212873"/>
                </a:cubicBezTo>
                <a:lnTo>
                  <a:pt x="0" y="163865"/>
                </a:lnTo>
                <a:cubicBezTo>
                  <a:pt x="0" y="73365"/>
                  <a:pt x="76291" y="0"/>
                  <a:pt x="17039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nl-NL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1045E00D-9B83-6367-F9AC-3CB567C2DA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25652" y="2168165"/>
            <a:ext cx="4408097" cy="3862927"/>
          </a:xfrm>
        </p:spPr>
        <p:txBody>
          <a:bodyPr>
            <a:normAutofit/>
          </a:bodyPr>
          <a:lstStyle>
            <a:lvl1pPr marL="2286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100">
                <a:solidFill>
                  <a:schemeClr val="bg1"/>
                </a:solidFill>
              </a:defRPr>
            </a:lvl1pPr>
            <a:lvl2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100">
                <a:solidFill>
                  <a:schemeClr val="bg1"/>
                </a:solidFill>
              </a:defRPr>
            </a:lvl2pPr>
            <a:lvl3pPr marL="11430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1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100">
                <a:solidFill>
                  <a:schemeClr val="bg1"/>
                </a:solidFill>
              </a:defRPr>
            </a:lvl4pPr>
            <a:lvl5pPr marL="20574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1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63245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>
        <p:tmplLst>
          <p:tmpl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78EC37-E2C3-B52C-F761-147245971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5CA76C7-250F-FB74-DB13-9A7761C0E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1F0380F0-06C8-733D-D29A-53EA115429D3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09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40207E-5FD6-3FE1-97C6-795BB401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538516A-CE26-FBFA-FB5F-BE804F8303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CFB7FD7-747D-AB2E-F9C8-814DC812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0AAF1EB-961B-E548-9DFF-D59F1B555B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15DD869-8F57-1FB3-1383-2D340C5B2E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4pPr>
            <a:lvl5pPr marL="20574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69643AF4-3F41-D489-A45A-1217F15C50BD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4645FA23-F3F6-5860-E99F-44596AEEEA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1" name="Tijdelijke aanduiding voor afbeelding 9">
            <a:extLst>
              <a:ext uri="{FF2B5EF4-FFF2-40B4-BE49-F238E27FC236}">
                <a16:creationId xmlns:a16="http://schemas.microsoft.com/office/drawing/2014/main" id="{A5A7277C-B227-173F-94F0-7AE84681D85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80504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2" name="Tijdelijke aanduiding voor afbeelding 9">
            <a:extLst>
              <a:ext uri="{FF2B5EF4-FFF2-40B4-BE49-F238E27FC236}">
                <a16:creationId xmlns:a16="http://schemas.microsoft.com/office/drawing/2014/main" id="{A1EB1220-80A1-D4BB-98AE-E96DC305CBD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561008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3" name="Tijdelijke aanduiding voor afbeelding 9">
            <a:extLst>
              <a:ext uri="{FF2B5EF4-FFF2-40B4-BE49-F238E27FC236}">
                <a16:creationId xmlns:a16="http://schemas.microsoft.com/office/drawing/2014/main" id="{A01E5EAC-568D-404E-8AC3-195A26D60C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41512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4" name="Tijdelijke aanduiding voor afbeelding 9">
            <a:extLst>
              <a:ext uri="{FF2B5EF4-FFF2-40B4-BE49-F238E27FC236}">
                <a16:creationId xmlns:a16="http://schemas.microsoft.com/office/drawing/2014/main" id="{26715311-5054-E444-C056-9D5355E8D34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122016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5" name="Tijdelijke aanduiding voor afbeelding 9">
            <a:extLst>
              <a:ext uri="{FF2B5EF4-FFF2-40B4-BE49-F238E27FC236}">
                <a16:creationId xmlns:a16="http://schemas.microsoft.com/office/drawing/2014/main" id="{B688B2D1-E532-0BDF-4909-607ACBB51B0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02520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16" name="Tijdelijke aanduiding voor afbeelding 9">
            <a:extLst>
              <a:ext uri="{FF2B5EF4-FFF2-40B4-BE49-F238E27FC236}">
                <a16:creationId xmlns:a16="http://schemas.microsoft.com/office/drawing/2014/main" id="{832729DD-34BF-13F7-76A2-E98462B0CEA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683024" y="4462464"/>
            <a:ext cx="1271588" cy="1614487"/>
          </a:xfrm>
        </p:spPr>
        <p:txBody>
          <a:bodyPr/>
          <a:lstStyle/>
          <a:p>
            <a:endParaRPr lang="nl-NL"/>
          </a:p>
        </p:txBody>
      </p:sp>
      <p:sp>
        <p:nvSpPr>
          <p:cNvPr id="23" name="Tijdelijke aanduiding voor afbeelding 22">
            <a:extLst>
              <a:ext uri="{FF2B5EF4-FFF2-40B4-BE49-F238E27FC236}">
                <a16:creationId xmlns:a16="http://schemas.microsoft.com/office/drawing/2014/main" id="{E0433602-6844-8AA9-FFFA-5437A84DE30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244031" y="4462464"/>
            <a:ext cx="1271588" cy="1614487"/>
          </a:xfrm>
          <a:custGeom>
            <a:avLst/>
            <a:gdLst>
              <a:gd name="connsiteX0" fmla="*/ 0 w 1271588"/>
              <a:gd name="connsiteY0" fmla="*/ 0 h 1614487"/>
              <a:gd name="connsiteX1" fmla="*/ 1166216 w 1271588"/>
              <a:gd name="connsiteY1" fmla="*/ 0 h 1614487"/>
              <a:gd name="connsiteX2" fmla="*/ 1271588 w 1271588"/>
              <a:gd name="connsiteY2" fmla="*/ 105372 h 1614487"/>
              <a:gd name="connsiteX3" fmla="*/ 1271588 w 1271588"/>
              <a:gd name="connsiteY3" fmla="*/ 1509115 h 1614487"/>
              <a:gd name="connsiteX4" fmla="*/ 1166216 w 1271588"/>
              <a:gd name="connsiteY4" fmla="*/ 1614487 h 1614487"/>
              <a:gd name="connsiteX5" fmla="*/ 0 w 1271588"/>
              <a:gd name="connsiteY5" fmla="*/ 1614487 h 1614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1588" h="1614487">
                <a:moveTo>
                  <a:pt x="0" y="0"/>
                </a:moveTo>
                <a:lnTo>
                  <a:pt x="1166216" y="0"/>
                </a:lnTo>
                <a:cubicBezTo>
                  <a:pt x="1224411" y="0"/>
                  <a:pt x="1271588" y="47177"/>
                  <a:pt x="1271588" y="105372"/>
                </a:cubicBezTo>
                <a:lnTo>
                  <a:pt x="1271588" y="1509115"/>
                </a:lnTo>
                <a:cubicBezTo>
                  <a:pt x="1271588" y="1567310"/>
                  <a:pt x="1224411" y="1614487"/>
                  <a:pt x="1166216" y="1614487"/>
                </a:cubicBezTo>
                <a:lnTo>
                  <a:pt x="0" y="16144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nl-NL"/>
          </a:p>
        </p:txBody>
      </p:sp>
      <p:sp>
        <p:nvSpPr>
          <p:cNvPr id="17" name="Tijdelijke aanduiding voor afbeelding 9">
            <a:extLst>
              <a:ext uri="{FF2B5EF4-FFF2-40B4-BE49-F238E27FC236}">
                <a16:creationId xmlns:a16="http://schemas.microsoft.com/office/drawing/2014/main" id="{3E9F1520-4253-B74F-E9A5-A409346B7BC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963528" y="4462464"/>
            <a:ext cx="1271588" cy="1614487"/>
          </a:xfrm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765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4D7E7-2988-308B-31EA-0FF7CC472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A069D59C-4BDA-9994-3449-A1C91E74F84B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35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Rechte verbindingslijn 2">
            <a:extLst>
              <a:ext uri="{FF2B5EF4-FFF2-40B4-BE49-F238E27FC236}">
                <a16:creationId xmlns:a16="http://schemas.microsoft.com/office/drawing/2014/main" id="{1CB1C096-1341-F3B8-E53F-D6A76D369621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45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89D773-6DA2-41B5-CED8-8D1190A2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F2DFB81-007B-E791-CAFB-EDDFFC8D6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B154E56-3B73-56FE-8175-5F68D49331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2D7F631A-4026-5113-3180-14EE36651DE9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193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A0326B-312E-666E-25E9-D984CFC5A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24DDB9F-7C11-CDB3-41F7-316AAD3477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F9FD996-1A8D-5071-7917-E66FF9E86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83DCE1FA-6D52-8779-646A-101D35B7F738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267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B9A2E-B446-C272-B2CD-F38A3CF06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547B11C-36D6-5302-FDE6-39387770F4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5D4CD2C3-0397-5BE1-419D-6870EAF3EFB1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96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185538E-2DA2-69E3-F386-A12D2AD4B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5AC10FA-5EF7-053B-A967-14E4C386D1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6F0F6946-6B6F-97BE-C2DF-0401E02942DB}"/>
              </a:ext>
            </a:extLst>
          </p:cNvPr>
          <p:cNvCxnSpPr>
            <a:cxnSpLocks/>
          </p:cNvCxnSpPr>
          <p:nvPr userDrawn="1"/>
        </p:nvCxnSpPr>
        <p:spPr>
          <a:xfrm>
            <a:off x="817056" y="6202838"/>
            <a:ext cx="1053674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66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BC081B82-C35E-C01D-1E1A-D6054A20A07B}"/>
              </a:ext>
            </a:extLst>
          </p:cNvPr>
          <p:cNvSpPr/>
          <p:nvPr userDrawn="1"/>
        </p:nvSpPr>
        <p:spPr>
          <a:xfrm>
            <a:off x="0" y="6210000"/>
            <a:ext cx="12192000" cy="6480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523BB39-2E86-AA13-A02C-5F7DEF0E4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4F1DC9C-B703-ADAA-D69A-8ED648E9B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8964AF6-7A21-2CC1-03B3-ACACAD834A60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028582" y="6240033"/>
            <a:ext cx="2125095" cy="58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96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49" r:id="rId3"/>
    <p:sldLayoutId id="2147483661" r:id="rId4"/>
    <p:sldLayoutId id="2147483671" r:id="rId5"/>
    <p:sldLayoutId id="2147483672" r:id="rId6"/>
    <p:sldLayoutId id="2147483670" r:id="rId7"/>
    <p:sldLayoutId id="2147483650" r:id="rId8"/>
    <p:sldLayoutId id="2147483668" r:id="rId9"/>
    <p:sldLayoutId id="2147483674" r:id="rId10"/>
    <p:sldLayoutId id="2147483675" r:id="rId11"/>
    <p:sldLayoutId id="2147483676" r:id="rId12"/>
    <p:sldLayoutId id="2147483666" r:id="rId13"/>
    <p:sldLayoutId id="2147483667" r:id="rId14"/>
    <p:sldLayoutId id="2147483652" r:id="rId15"/>
    <p:sldLayoutId id="2147483677" r:id="rId16"/>
    <p:sldLayoutId id="2147483673" r:id="rId17"/>
    <p:sldLayoutId id="2147483662" r:id="rId18"/>
    <p:sldLayoutId id="2147483663" r:id="rId19"/>
    <p:sldLayoutId id="2147483664" r:id="rId20"/>
    <p:sldLayoutId id="2147483669" r:id="rId21"/>
    <p:sldLayoutId id="2147483651" r:id="rId22"/>
    <p:sldLayoutId id="2147483653" r:id="rId23"/>
    <p:sldLayoutId id="2147483654" r:id="rId24"/>
    <p:sldLayoutId id="2147483655" r:id="rId25"/>
    <p:sldLayoutId id="2147483656" r:id="rId26"/>
    <p:sldLayoutId id="2147483657" r:id="rId27"/>
    <p:sldLayoutId id="2147483658" r:id="rId28"/>
    <p:sldLayoutId id="2147483659" r:id="rId2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EE7402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tabLst>
          <a:tab pos="5241925" algn="l"/>
        </a:tabLst>
        <a:defRPr sz="2100" b="0" i="0"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3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sv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sv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Tijdelijke aanduiding voor afbeelding 17" descr="Afbeelding met kleding, persoon, overdekt, Service&#10;&#10;Door AI gegenereerde inhoud is mogelijk onjuist.">
            <a:extLst>
              <a:ext uri="{FF2B5EF4-FFF2-40B4-BE49-F238E27FC236}">
                <a16:creationId xmlns:a16="http://schemas.microsoft.com/office/drawing/2014/main" id="{8B723AA2-0A23-24DE-8F60-3363F685361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/>
          <a:stretch/>
        </p:blipFill>
        <p:spPr/>
      </p:pic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37A6BC2D-9E34-E1CD-6780-B300A8F469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0370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afbeelding 4">
            <a:extLst>
              <a:ext uri="{FF2B5EF4-FFF2-40B4-BE49-F238E27FC236}">
                <a16:creationId xmlns:a16="http://schemas.microsoft.com/office/drawing/2014/main" id="{8B26E2B6-79B5-F231-AB35-0202D2E9707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4792" b="4792"/>
          <a:stretch/>
        </p:blipFill>
        <p:spPr/>
      </p:pic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8CE330DC-33E4-38A6-0639-7857A3FD2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Introductie</a:t>
            </a:r>
          </a:p>
        </p:txBody>
      </p:sp>
    </p:spTree>
    <p:extLst>
      <p:ext uri="{BB962C8B-B14F-4D97-AF65-F5344CB8AC3E}">
        <p14:creationId xmlns:p14="http://schemas.microsoft.com/office/powerpoint/2010/main" val="161138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Afbeelding met persoon, kleding, Menselijk gezicht, person&#10;&#10;Door AI gegenereerde inhoud is mogelijk onjuist.">
            <a:extLst>
              <a:ext uri="{FF2B5EF4-FFF2-40B4-BE49-F238E27FC236}">
                <a16:creationId xmlns:a16="http://schemas.microsoft.com/office/drawing/2014/main" id="{52A5D652-A9E4-407A-8030-559B0C0DE06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/>
          <a:stretch/>
        </p:blipFill>
        <p:spPr/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FC80895-ECA1-07BE-FA0D-49F6A66BE7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Presentatie Voedselbank</a:t>
            </a:r>
            <a:br>
              <a:rPr lang="nl-NL" dirty="0"/>
            </a:br>
            <a:r>
              <a:rPr lang="nl-NL" dirty="0"/>
              <a:t>Ambassadeurs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FC45418-66CB-F655-82F2-CE12065598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Datum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A322B6B-ADAC-57BD-8F44-75CCF117E73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nl-NL" dirty="0"/>
              <a:t>Naam en Achternaam</a:t>
            </a:r>
          </a:p>
        </p:txBody>
      </p:sp>
      <p:grpSp>
        <p:nvGrpSpPr>
          <p:cNvPr id="9" name="Groep 8">
            <a:extLst>
              <a:ext uri="{FF2B5EF4-FFF2-40B4-BE49-F238E27FC236}">
                <a16:creationId xmlns:a16="http://schemas.microsoft.com/office/drawing/2014/main" id="{3A30EE88-A971-BB0E-D278-9DC91F44F335}"/>
              </a:ext>
            </a:extLst>
          </p:cNvPr>
          <p:cNvGrpSpPr/>
          <p:nvPr/>
        </p:nvGrpSpPr>
        <p:grpSpPr>
          <a:xfrm rot="21354643">
            <a:off x="3556062" y="4592036"/>
            <a:ext cx="2950590" cy="584551"/>
            <a:chOff x="7713285" y="5377667"/>
            <a:chExt cx="2950590" cy="584551"/>
          </a:xfrm>
        </p:grpSpPr>
        <p:sp>
          <p:nvSpPr>
            <p:cNvPr id="10" name="Afgeronde rechthoek 9">
              <a:extLst>
                <a:ext uri="{FF2B5EF4-FFF2-40B4-BE49-F238E27FC236}">
                  <a16:creationId xmlns:a16="http://schemas.microsoft.com/office/drawing/2014/main" id="{5CD234BA-C4C1-8092-5508-FE97CE3A1C30}"/>
                </a:ext>
              </a:extLst>
            </p:cNvPr>
            <p:cNvSpPr/>
            <p:nvPr/>
          </p:nvSpPr>
          <p:spPr>
            <a:xfrm>
              <a:off x="7713285" y="5395362"/>
              <a:ext cx="2950590" cy="54916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5CA8FFE8-51E9-1EE2-2F80-68622FC97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713285" y="5377667"/>
              <a:ext cx="2950590" cy="5845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109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0C87D6-0654-226C-BBEA-699E14825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Presentatie</a:t>
            </a:r>
            <a:br>
              <a:rPr lang="nl-NL" dirty="0"/>
            </a:br>
            <a:r>
              <a:rPr lang="nl-NL" dirty="0"/>
              <a:t>1 juni 2025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DDA98B6C-1186-2A28-B540-71F18D7D49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l-NL" dirty="0"/>
              <a:t>Start</a:t>
            </a:r>
          </a:p>
        </p:txBody>
      </p:sp>
      <p:sp>
        <p:nvSpPr>
          <p:cNvPr id="57" name="Tijdelijke aanduiding voor tekst 56">
            <a:extLst>
              <a:ext uri="{FF2B5EF4-FFF2-40B4-BE49-F238E27FC236}">
                <a16:creationId xmlns:a16="http://schemas.microsoft.com/office/drawing/2014/main" id="{2E56B869-3228-1110-DA33-76406607E1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10:00</a:t>
            </a:r>
          </a:p>
        </p:txBody>
      </p:sp>
      <p:sp>
        <p:nvSpPr>
          <p:cNvPr id="58" name="Tijdelijke aanduiding voor tekst 57">
            <a:extLst>
              <a:ext uri="{FF2B5EF4-FFF2-40B4-BE49-F238E27FC236}">
                <a16:creationId xmlns:a16="http://schemas.microsoft.com/office/drawing/2014/main" id="{29D5D32E-C2C2-AA06-FCFA-0DB99D1C3E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Presentatie</a:t>
            </a:r>
          </a:p>
        </p:txBody>
      </p:sp>
      <p:sp>
        <p:nvSpPr>
          <p:cNvPr id="59" name="Tijdelijke aanduiding voor tekst 58">
            <a:extLst>
              <a:ext uri="{FF2B5EF4-FFF2-40B4-BE49-F238E27FC236}">
                <a16:creationId xmlns:a16="http://schemas.microsoft.com/office/drawing/2014/main" id="{A7FE638F-3131-0400-719A-9A466C1C55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11:15</a:t>
            </a:r>
          </a:p>
        </p:txBody>
      </p:sp>
      <p:sp>
        <p:nvSpPr>
          <p:cNvPr id="60" name="Tijdelijke aanduiding voor tekst 59">
            <a:extLst>
              <a:ext uri="{FF2B5EF4-FFF2-40B4-BE49-F238E27FC236}">
                <a16:creationId xmlns:a16="http://schemas.microsoft.com/office/drawing/2014/main" id="{9D9691C1-3272-89E9-2F74-B1E3C06A639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nl-NL" dirty="0"/>
              <a:t>Pauze</a:t>
            </a:r>
          </a:p>
        </p:txBody>
      </p:sp>
      <p:sp>
        <p:nvSpPr>
          <p:cNvPr id="61" name="Tijdelijke aanduiding voor tekst 60">
            <a:extLst>
              <a:ext uri="{FF2B5EF4-FFF2-40B4-BE49-F238E27FC236}">
                <a16:creationId xmlns:a16="http://schemas.microsoft.com/office/drawing/2014/main" id="{D717A174-234F-27A6-09E9-9DB26F5724D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11:30</a:t>
            </a:r>
          </a:p>
        </p:txBody>
      </p:sp>
      <p:sp>
        <p:nvSpPr>
          <p:cNvPr id="62" name="Tijdelijke aanduiding voor tekst 61">
            <a:extLst>
              <a:ext uri="{FF2B5EF4-FFF2-40B4-BE49-F238E27FC236}">
                <a16:creationId xmlns:a16="http://schemas.microsoft.com/office/drawing/2014/main" id="{78575018-FD59-22DE-A2E7-C51BCEE1D9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nl-NL" dirty="0"/>
              <a:t>Lezing</a:t>
            </a:r>
          </a:p>
        </p:txBody>
      </p:sp>
      <p:sp>
        <p:nvSpPr>
          <p:cNvPr id="63" name="Tijdelijke aanduiding voor tekst 62">
            <a:extLst>
              <a:ext uri="{FF2B5EF4-FFF2-40B4-BE49-F238E27FC236}">
                <a16:creationId xmlns:a16="http://schemas.microsoft.com/office/drawing/2014/main" id="{3CE15CD9-D49E-CF91-197C-19E4951BB5C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12:30</a:t>
            </a:r>
          </a:p>
        </p:txBody>
      </p:sp>
      <p:sp>
        <p:nvSpPr>
          <p:cNvPr id="64" name="Tijdelijke aanduiding voor tekst 63">
            <a:extLst>
              <a:ext uri="{FF2B5EF4-FFF2-40B4-BE49-F238E27FC236}">
                <a16:creationId xmlns:a16="http://schemas.microsoft.com/office/drawing/2014/main" id="{601F5619-E60D-F924-5875-CC6F38A7495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nl-NL" dirty="0"/>
              <a:t>Lunch</a:t>
            </a:r>
          </a:p>
        </p:txBody>
      </p:sp>
      <p:sp>
        <p:nvSpPr>
          <p:cNvPr id="65" name="Tijdelijke aanduiding voor tekst 64">
            <a:extLst>
              <a:ext uri="{FF2B5EF4-FFF2-40B4-BE49-F238E27FC236}">
                <a16:creationId xmlns:a16="http://schemas.microsoft.com/office/drawing/2014/main" id="{EDE2B02F-57A3-A4D3-DBC1-26F2A6A3F8F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13:15</a:t>
            </a:r>
          </a:p>
        </p:txBody>
      </p:sp>
      <p:sp>
        <p:nvSpPr>
          <p:cNvPr id="66" name="Tijdelijke aanduiding voor tekst 65">
            <a:extLst>
              <a:ext uri="{FF2B5EF4-FFF2-40B4-BE49-F238E27FC236}">
                <a16:creationId xmlns:a16="http://schemas.microsoft.com/office/drawing/2014/main" id="{EAEEB8CA-8BF4-E1B6-6765-A092186A2F8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nl-NL" dirty="0"/>
              <a:t>Afsluiting</a:t>
            </a:r>
          </a:p>
        </p:txBody>
      </p:sp>
    </p:spTree>
    <p:extLst>
      <p:ext uri="{BB962C8B-B14F-4D97-AF65-F5344CB8AC3E}">
        <p14:creationId xmlns:p14="http://schemas.microsoft.com/office/powerpoint/2010/main" val="2221843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071BC-20BC-B9DD-F77B-5FF01198B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772A9045-0743-1691-3DB6-2F78660FC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19815" y="2197288"/>
            <a:ext cx="3566990" cy="439411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23E3B71-DD7D-14B8-FD2D-178D460D5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Waarom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342241-CC4C-36F4-4349-426E247E938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dirty="0"/>
              <a:t>540.000 mensen in Nederland </a:t>
            </a:r>
            <a:br>
              <a:rPr lang="nl-NL" sz="2100" dirty="0"/>
            </a:br>
            <a:r>
              <a:rPr lang="nl-NL" sz="2100" dirty="0"/>
              <a:t>leven in armoede</a:t>
            </a:r>
          </a:p>
        </p:txBody>
      </p:sp>
      <p:pic>
        <p:nvPicPr>
          <p:cNvPr id="11" name="Tijdelijke aanduiding voor afbeelding 10" descr="Afbeelding met kleding, persoon, schoeisel, overdekt&#10;&#10;Door AI gegenereerde inhoud is mogelijk onjuist.">
            <a:extLst>
              <a:ext uri="{FF2B5EF4-FFF2-40B4-BE49-F238E27FC236}">
                <a16:creationId xmlns:a16="http://schemas.microsoft.com/office/drawing/2014/main" id="{EE3C547A-FAD5-CBF6-90B3-0D94D37521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/>
          <a:srcRect t="1638" b="1638"/>
          <a:stretch/>
        </p:blipFill>
        <p:spPr/>
      </p:pic>
      <p:grpSp>
        <p:nvGrpSpPr>
          <p:cNvPr id="12" name="Groep 11">
            <a:extLst>
              <a:ext uri="{FF2B5EF4-FFF2-40B4-BE49-F238E27FC236}">
                <a16:creationId xmlns:a16="http://schemas.microsoft.com/office/drawing/2014/main" id="{21F92BDE-2173-529A-0A60-F3E9B593D7D9}"/>
              </a:ext>
            </a:extLst>
          </p:cNvPr>
          <p:cNvGrpSpPr/>
          <p:nvPr/>
        </p:nvGrpSpPr>
        <p:grpSpPr>
          <a:xfrm>
            <a:off x="6362835" y="3697506"/>
            <a:ext cx="4096555" cy="2523240"/>
            <a:chOff x="6080553" y="-140628"/>
            <a:chExt cx="4096555" cy="2523240"/>
          </a:xfrm>
        </p:grpSpPr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C169E73D-EC99-E4C9-8057-1CE67F9E5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21397523">
              <a:off x="6080553" y="-140628"/>
              <a:ext cx="4096555" cy="2523240"/>
            </a:xfrm>
            <a:prstGeom prst="rect">
              <a:avLst/>
            </a:prstGeom>
          </p:spPr>
        </p:pic>
        <p:sp>
          <p:nvSpPr>
            <p:cNvPr id="14" name="Tekstvak 13">
              <a:extLst>
                <a:ext uri="{FF2B5EF4-FFF2-40B4-BE49-F238E27FC236}">
                  <a16:creationId xmlns:a16="http://schemas.microsoft.com/office/drawing/2014/main" id="{0F30CFC5-83B1-F36B-1DA2-589A7516A7DC}"/>
                </a:ext>
              </a:extLst>
            </p:cNvPr>
            <p:cNvSpPr txBox="1"/>
            <p:nvPr/>
          </p:nvSpPr>
          <p:spPr>
            <a:xfrm rot="21388745">
              <a:off x="6666713" y="592011"/>
              <a:ext cx="2709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22.214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Personen die we hielpen waren onder de 18 jaar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883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F379FE-3853-9729-50F9-AA704AFF9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NL" dirty="0"/>
              <a:t>Wat we doen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73002C3-9D1C-9B5B-D9CB-4E04553E76F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nl-NL" b="0" i="0" dirty="0">
                <a:effectLst/>
              </a:rPr>
              <a:t>Voedselbanken verstrekken verkregen voedsel </a:t>
            </a:r>
            <a:br>
              <a:rPr lang="nl-NL" b="0" i="0" dirty="0">
                <a:effectLst/>
              </a:rPr>
            </a:br>
            <a:r>
              <a:rPr lang="nl-NL" b="0" i="0" dirty="0">
                <a:effectLst/>
              </a:rPr>
              <a:t>gratis aan mensen in Nederland die het tijdelijk zelf niet redden.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9318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AB4E3-AE5A-A7DF-9E79-FCA6BBEBB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82B1CF-D280-6D34-4B3C-16D7580F9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we dat doen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6CD4ECF-10E9-56D9-8224-6573DFC77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Vanuit 180 zelfstandige voedselbanken en 10 distributiecentra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Neutraal en onafhankelijk, met meer dan 14.000 vrijwilligers; burger voor burgers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Óp de korte termijn vóór de lange termijn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Met goed voedsel gedoneerd door supermarkten, voedselproducenten, telers, bakkers en slagers, etc. 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dirty="0"/>
              <a:t>Met de hulp van particuliere en zakelijke donateurs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Gezond voor mens, merk én samenleving</a:t>
            </a:r>
          </a:p>
        </p:txBody>
      </p:sp>
    </p:spTree>
    <p:extLst>
      <p:ext uri="{BB962C8B-B14F-4D97-AF65-F5344CB8AC3E}">
        <p14:creationId xmlns:p14="http://schemas.microsoft.com/office/powerpoint/2010/main" val="945729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CE733C8B-ECD5-3D71-980F-B882DD0F5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Vereniging van Voedselbanken</a:t>
            </a:r>
          </a:p>
        </p:txBody>
      </p:sp>
    </p:spTree>
    <p:extLst>
      <p:ext uri="{BB962C8B-B14F-4D97-AF65-F5344CB8AC3E}">
        <p14:creationId xmlns:p14="http://schemas.microsoft.com/office/powerpoint/2010/main" val="130879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E7966-0DF1-9826-8997-E453D8DFB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5AA5FB-FB46-54CB-EF06-757924AA0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we dat doen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ACF57F3-513B-8B9B-CB93-34E5408ED4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Ooit begonnen in Rotterdam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Nu 180 zelfstandige lokale voedselbanken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Met 500 uitgiftepunten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sz="2100" b="0" i="0" dirty="0">
                <a:effectLst/>
              </a:rPr>
              <a:t>Verbonden in de Vereniging van </a:t>
            </a:r>
            <a:br>
              <a:rPr lang="nl-NL" sz="2100" b="0" i="0" dirty="0">
                <a:effectLst/>
              </a:rPr>
            </a:br>
            <a:r>
              <a:rPr lang="nl-NL" sz="2100" b="0" i="0" dirty="0">
                <a:effectLst/>
              </a:rPr>
              <a:t>Nederlandse Voedselbanken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319F4B4C-D010-0FD5-19B8-4FEA380ED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53014" y="1067177"/>
            <a:ext cx="4700786" cy="5790823"/>
          </a:xfrm>
          <a:prstGeom prst="rect">
            <a:avLst/>
          </a:prstGeom>
        </p:spPr>
      </p:pic>
      <p:grpSp>
        <p:nvGrpSpPr>
          <p:cNvPr id="21" name="Groep 20">
            <a:extLst>
              <a:ext uri="{FF2B5EF4-FFF2-40B4-BE49-F238E27FC236}">
                <a16:creationId xmlns:a16="http://schemas.microsoft.com/office/drawing/2014/main" id="{C93C2C0F-8365-507D-09FD-1BC2619B4B7F}"/>
              </a:ext>
            </a:extLst>
          </p:cNvPr>
          <p:cNvGrpSpPr/>
          <p:nvPr/>
        </p:nvGrpSpPr>
        <p:grpSpPr>
          <a:xfrm>
            <a:off x="8095445" y="4220688"/>
            <a:ext cx="4096555" cy="2523240"/>
            <a:chOff x="7933085" y="302664"/>
            <a:chExt cx="4096555" cy="2523240"/>
          </a:xfrm>
        </p:grpSpPr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1D952144-49EB-53FA-E36C-829345B7BA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14" name="Tekstvak 13">
              <a:extLst>
                <a:ext uri="{FF2B5EF4-FFF2-40B4-BE49-F238E27FC236}">
                  <a16:creationId xmlns:a16="http://schemas.microsoft.com/office/drawing/2014/main" id="{DE0FDBE5-C665-A2D7-152E-3024D9DEA8D3}"/>
                </a:ext>
              </a:extLst>
            </p:cNvPr>
            <p:cNvSpPr txBox="1"/>
            <p:nvPr/>
          </p:nvSpPr>
          <p:spPr>
            <a:xfrm rot="21388745">
              <a:off x="8519245" y="896803"/>
              <a:ext cx="270942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Winkelconcept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Bij 63% locaties kan klant zelf kiezen, dus boodschappen doen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97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91F76-25E0-E0A4-E55C-037FB3EA8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AA8DBD-248C-3CD6-1E2E-0B5D44177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we dat doen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88AEC2-E2FE-3760-FFA3-D1B43D723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ALV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ROP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Voedingsbodem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 err="1">
                <a:effectLst/>
              </a:rPr>
              <a:t>Meedeler</a:t>
            </a:r>
            <a:r>
              <a:rPr lang="nl-NL" b="0" i="0" dirty="0">
                <a:effectLst/>
              </a:rPr>
              <a:t> &amp; Nieuwsflits</a:t>
            </a:r>
          </a:p>
        </p:txBody>
      </p:sp>
    </p:spTree>
    <p:extLst>
      <p:ext uri="{BB962C8B-B14F-4D97-AF65-F5344CB8AC3E}">
        <p14:creationId xmlns:p14="http://schemas.microsoft.com/office/powerpoint/2010/main" val="382115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B1D48-6AD5-8462-95E8-6C4686050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379CF7-BF07-4CE9-8818-C2E786F29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&gt; 14.000 vrijwilligers</a:t>
            </a:r>
          </a:p>
        </p:txBody>
      </p:sp>
    </p:spTree>
    <p:extLst>
      <p:ext uri="{BB962C8B-B14F-4D97-AF65-F5344CB8AC3E}">
        <p14:creationId xmlns:p14="http://schemas.microsoft.com/office/powerpoint/2010/main" val="704853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F9A99-88D3-D52C-B511-E7715BF04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F6F0D-D205-C5FB-7A95-52E363BAD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&gt; 14.000 vrijwilligers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0AE78A9-6883-131D-93A1-6C759258F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Lokale </a:t>
            </a:r>
            <a:r>
              <a:rPr lang="nl-NL" b="0" i="0" dirty="0" err="1">
                <a:effectLst/>
              </a:rPr>
              <a:t>voedselbanken</a:t>
            </a:r>
            <a:r>
              <a:rPr lang="nl-NL" b="0" i="0" dirty="0">
                <a:effectLst/>
              </a:rPr>
              <a:t>, distributiecentrum, </a:t>
            </a:r>
            <a:r>
              <a:rPr lang="nl-NL" b="0" i="0" dirty="0" err="1">
                <a:effectLst/>
              </a:rPr>
              <a:t>serviceentrum</a:t>
            </a:r>
            <a:endParaRPr lang="nl-NL" b="0" i="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Uitvoerend, meewerkend en aansturend</a:t>
            </a:r>
            <a:endParaRPr lang="nl-NL" b="0" i="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....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...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BA93862-D5DA-CD5A-2047-CC08261AE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308240" y="-138584"/>
            <a:ext cx="5286652" cy="6512543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CAF5AAF9-FEE5-DBB1-2259-1DE3158578DF}"/>
              </a:ext>
            </a:extLst>
          </p:cNvPr>
          <p:cNvGrpSpPr/>
          <p:nvPr/>
        </p:nvGrpSpPr>
        <p:grpSpPr>
          <a:xfrm>
            <a:off x="8095445" y="4220688"/>
            <a:ext cx="4096555" cy="2523240"/>
            <a:chOff x="7933085" y="302664"/>
            <a:chExt cx="4096555" cy="2523240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340E7EE2-C70A-29AF-7591-A321D3745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CA46938C-1B65-ACF9-04DF-2A03F231DEF3}"/>
                </a:ext>
              </a:extLst>
            </p:cNvPr>
            <p:cNvSpPr txBox="1"/>
            <p:nvPr/>
          </p:nvSpPr>
          <p:spPr>
            <a:xfrm rot="21388745">
              <a:off x="8519245" y="896804"/>
              <a:ext cx="270942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Help mee!</a:t>
              </a:r>
            </a:p>
            <a:p>
              <a:pPr algn="ctr"/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We zijn op zoek naar vrijwilligers om onze impact te vergroten.</a:t>
              </a:r>
            </a:p>
            <a:p>
              <a:endParaRPr lang="nl-N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79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3C33B-07B5-F252-1E8C-62181620B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8AC03B-92E5-56F2-2E41-BB070C1E7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NL" dirty="0"/>
              <a:t>Vrijwilliger én professioneel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84AE1AC-E6E5-F66B-886D-1B1A78ABCE9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Sollicitatieprocedure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Vrijwilligersovereenkomst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On boarding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Ontwikkelplatform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Vertrouwenspersoon &amp; klachtenfunctionaris</a:t>
            </a:r>
          </a:p>
          <a:p>
            <a:pPr>
              <a:buFont typeface="Arial" panose="020B0604020202020204" pitchFamily="34" charset="0"/>
              <a:buChar char="•"/>
            </a:pPr>
            <a:endParaRPr lang="nl-NL" b="0" i="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endParaRPr lang="nl-NL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9252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A75B7-0AE3-4270-42E2-06B876B57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Afbeelding met persoon, kleding, Menselijk gezicht, person&#10;&#10;Door AI gegenereerde inhoud is mogelijk onjuist.">
            <a:extLst>
              <a:ext uri="{FF2B5EF4-FFF2-40B4-BE49-F238E27FC236}">
                <a16:creationId xmlns:a16="http://schemas.microsoft.com/office/drawing/2014/main" id="{7B361C22-3A25-7496-C25F-8AF914CE0BD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/>
          <a:stretch/>
        </p:blipFill>
        <p:spPr/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7F67311A-D9E4-2E9A-9FDC-F67AB81B32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nl-NL" sz="2800" i="0" dirty="0">
                <a:solidFill>
                  <a:schemeClr val="accent1"/>
                </a:solidFill>
                <a:effectLst/>
              </a:rPr>
              <a:t>“Nu hebben mijn kinderen weer </a:t>
            </a:r>
            <a:br>
              <a:rPr lang="nl-NL" sz="2800" i="0" dirty="0">
                <a:solidFill>
                  <a:schemeClr val="accent1"/>
                </a:solidFill>
                <a:effectLst/>
              </a:rPr>
            </a:br>
            <a:r>
              <a:rPr lang="nl-NL" sz="2800" i="0" dirty="0">
                <a:solidFill>
                  <a:schemeClr val="accent1"/>
                </a:solidFill>
                <a:effectLst/>
              </a:rPr>
              <a:t>een gevulde </a:t>
            </a:r>
            <a:br>
              <a:rPr lang="nl-NL" sz="2800" i="0" dirty="0">
                <a:solidFill>
                  <a:schemeClr val="accent1"/>
                </a:solidFill>
                <a:effectLst/>
              </a:rPr>
            </a:br>
            <a:r>
              <a:rPr lang="nl-NL" sz="2800" i="0" dirty="0">
                <a:solidFill>
                  <a:schemeClr val="accent1"/>
                </a:solidFill>
                <a:effectLst/>
              </a:rPr>
              <a:t>broodtrommel en hoef ik niet steeds te stressen over geld”</a:t>
            </a:r>
            <a:endParaRPr lang="nl-NL" sz="2800" dirty="0">
              <a:solidFill>
                <a:schemeClr val="accent1"/>
              </a:solidFill>
            </a:endParaRPr>
          </a:p>
        </p:txBody>
      </p:sp>
      <p:sp>
        <p:nvSpPr>
          <p:cNvPr id="4" name="Ondertitel 3">
            <a:extLst>
              <a:ext uri="{FF2B5EF4-FFF2-40B4-BE49-F238E27FC236}">
                <a16:creationId xmlns:a16="http://schemas.microsoft.com/office/drawing/2014/main" id="{DF2880BE-AB8C-59BE-551F-6FD5904A32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b="1" dirty="0"/>
              <a:t>Alex, 38</a:t>
            </a:r>
          </a:p>
        </p:txBody>
      </p:sp>
      <p:sp>
        <p:nvSpPr>
          <p:cNvPr id="9" name="Tijdelijke aanduiding voor inhoud 8">
            <a:extLst>
              <a:ext uri="{FF2B5EF4-FFF2-40B4-BE49-F238E27FC236}">
                <a16:creationId xmlns:a16="http://schemas.microsoft.com/office/drawing/2014/main" id="{7A5050D1-5066-8263-3A57-86356AFC424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nl-NL" dirty="0"/>
          </a:p>
        </p:txBody>
      </p:sp>
      <p:grpSp>
        <p:nvGrpSpPr>
          <p:cNvPr id="7" name="Groep 6">
            <a:extLst>
              <a:ext uri="{FF2B5EF4-FFF2-40B4-BE49-F238E27FC236}">
                <a16:creationId xmlns:a16="http://schemas.microsoft.com/office/drawing/2014/main" id="{F6E04C3B-CE45-7594-12D2-5D65CE15D978}"/>
              </a:ext>
            </a:extLst>
          </p:cNvPr>
          <p:cNvGrpSpPr/>
          <p:nvPr/>
        </p:nvGrpSpPr>
        <p:grpSpPr>
          <a:xfrm rot="21354643">
            <a:off x="3556062" y="4592036"/>
            <a:ext cx="2950590" cy="584551"/>
            <a:chOff x="7713285" y="5377667"/>
            <a:chExt cx="2950590" cy="584551"/>
          </a:xfrm>
        </p:grpSpPr>
        <p:sp>
          <p:nvSpPr>
            <p:cNvPr id="13" name="Afgeronde rechthoek 12">
              <a:extLst>
                <a:ext uri="{FF2B5EF4-FFF2-40B4-BE49-F238E27FC236}">
                  <a16:creationId xmlns:a16="http://schemas.microsoft.com/office/drawing/2014/main" id="{62766CAD-9678-DA09-9BF3-6AAD1834D32E}"/>
                </a:ext>
              </a:extLst>
            </p:cNvPr>
            <p:cNvSpPr/>
            <p:nvPr/>
          </p:nvSpPr>
          <p:spPr>
            <a:xfrm>
              <a:off x="7713285" y="5395362"/>
              <a:ext cx="2950590" cy="54916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EE7FF619-3C5A-2EC0-A0BA-3C5BDCA29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713285" y="5377667"/>
              <a:ext cx="2950590" cy="5845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73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B12C9-8209-6235-D533-511F56E91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E569CA-28D9-8AD6-E3C6-2D2FD4C4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Óp de korte termijn, </a:t>
            </a:r>
            <a:br>
              <a:rPr lang="nl-NL" dirty="0"/>
            </a:br>
            <a:r>
              <a:rPr lang="nl-NL" dirty="0"/>
              <a:t>vóór de lange termijn</a:t>
            </a:r>
          </a:p>
        </p:txBody>
      </p:sp>
    </p:spTree>
    <p:extLst>
      <p:ext uri="{BB962C8B-B14F-4D97-AF65-F5344CB8AC3E}">
        <p14:creationId xmlns:p14="http://schemas.microsoft.com/office/powerpoint/2010/main" val="21928247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BAD4B-16A3-13DD-C474-DDDB56CB3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B6C1D0-DB82-9B95-4F34-6BD3235BB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we helpen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D427C53-1063-34BC-6941-22EA2D776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Na aanmeldin</a:t>
            </a:r>
            <a:r>
              <a:rPr lang="nl-NL" dirty="0"/>
              <a:t>g, sowieso 4 weken hulp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dirty="0"/>
              <a:t>Ondertussen gesprek over langere hulp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dirty="0"/>
              <a:t>Wekelijks boodschappen voor 2/3 dagen per week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nl-NL" dirty="0">
                <a:effectLst/>
              </a:rPr>
              <a:t>Normbedragen voor langere hulp</a:t>
            </a:r>
            <a:br>
              <a:rPr lang="nl-NL" sz="2000" dirty="0">
                <a:effectLst/>
              </a:rPr>
            </a:br>
            <a:endParaRPr lang="nl-NL" sz="2000" dirty="0">
              <a:effectLst/>
            </a:endParaRP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nl-NL" sz="1600" b="0" i="0" dirty="0">
                <a:effectLst/>
              </a:rPr>
              <a:t>Alleenstaand (je woont alleen):  Je houdt minder dan €325 over per maand.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nl-NL" sz="1600" b="0" i="0" dirty="0">
                <a:effectLst/>
              </a:rPr>
              <a:t>Samenwonend (2 volwassenen): Jullie houden samen minder dan €445 over per maand.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nl-NL" sz="1600" b="0" i="0" dirty="0">
                <a:effectLst/>
              </a:rPr>
              <a:t>Alleenstaande met kind: Je houdt minder dan €445 over per maand.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nl-NL" sz="1600" b="0" i="0" dirty="0">
                <a:effectLst/>
              </a:rPr>
              <a:t>Gezin met 2 ouders en 2 kinderen: Jullie houden samen minder dan €685 over per maand.</a:t>
            </a:r>
          </a:p>
          <a:p>
            <a:pPr>
              <a:buFont typeface="Arial" panose="020B0604020202020204" pitchFamily="34" charset="0"/>
              <a:buChar char="•"/>
            </a:pPr>
            <a:endParaRPr lang="nl-NL" sz="2000" dirty="0"/>
          </a:p>
        </p:txBody>
      </p:sp>
    </p:spTree>
    <p:extLst>
      <p:ext uri="{BB962C8B-B14F-4D97-AF65-F5344CB8AC3E}">
        <p14:creationId xmlns:p14="http://schemas.microsoft.com/office/powerpoint/2010/main" val="1619668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159A1-3D5E-15A3-C9AE-BB8421F38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4B8063-E813-4134-90DC-6B57808E8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NL" dirty="0"/>
              <a:t>Wie we helpen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4184A48-0884-8B81-C9D7-BB22A0EA53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In 2024 ca 150.000 mensen</a:t>
            </a:r>
            <a:endParaRPr lang="nl-NL" b="0" i="0" dirty="0">
              <a:effectLst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Gemiddeld helpen we 32.558 huishoudens per week</a:t>
            </a:r>
          </a:p>
          <a:p>
            <a:pPr lvl="1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nl-NL" sz="2000" kern="100" dirty="0">
                <a:effectLst/>
              </a:rPr>
              <a:t>45% alleenstaanden</a:t>
            </a:r>
          </a:p>
          <a:p>
            <a:pPr lvl="1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nl-NL" sz="2000" kern="100" dirty="0">
                <a:effectLst/>
              </a:rPr>
              <a:t>28% eenoudergezinnen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sz="2000" kern="100" dirty="0">
                <a:effectLst/>
              </a:rPr>
              <a:t>23% gezinnen</a:t>
            </a: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We zien het iedere dag: het kan iedereen overkomen</a:t>
            </a:r>
          </a:p>
        </p:txBody>
      </p:sp>
    </p:spTree>
    <p:extLst>
      <p:ext uri="{BB962C8B-B14F-4D97-AF65-F5344CB8AC3E}">
        <p14:creationId xmlns:p14="http://schemas.microsoft.com/office/powerpoint/2010/main" val="1545882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6B0FC-F6DB-507F-485C-E15F0823E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B17978-98F5-EC04-8517-549754F9B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Geen pakket zonder traject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468579-533A-1F81-5551-24BA7FFA1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sz="2000" b="0" i="0" dirty="0">
                <a:effectLst/>
                <a:latin typeface="Open Sans" panose="020B0606030504020204" pitchFamily="34" charset="0"/>
              </a:rPr>
              <a:t>Stevig landelijk en lokaal netwerk</a:t>
            </a:r>
            <a:endParaRPr lang="nl-NL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nl-NL" sz="2000" dirty="0"/>
              <a:t>Financieel paspoort</a:t>
            </a:r>
            <a:endParaRPr lang="nl-NL" sz="1600" b="0" i="0" dirty="0">
              <a:effectLst/>
              <a:latin typeface="Open Sans" panose="020B0606030504020204" pitchFamily="34" charset="0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A425192E-AF47-93DD-8E87-B39C74B50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4593" y="-147136"/>
            <a:ext cx="5133680" cy="6324099"/>
          </a:xfrm>
          <a:prstGeom prst="rect">
            <a:avLst/>
          </a:prstGeom>
        </p:spPr>
      </p:pic>
      <p:grpSp>
        <p:nvGrpSpPr>
          <p:cNvPr id="8" name="Groep 7">
            <a:extLst>
              <a:ext uri="{FF2B5EF4-FFF2-40B4-BE49-F238E27FC236}">
                <a16:creationId xmlns:a16="http://schemas.microsoft.com/office/drawing/2014/main" id="{B792CD20-5EA2-E7BE-9B70-83B1C82001B6}"/>
              </a:ext>
            </a:extLst>
          </p:cNvPr>
          <p:cNvGrpSpPr/>
          <p:nvPr/>
        </p:nvGrpSpPr>
        <p:grpSpPr>
          <a:xfrm>
            <a:off x="8170860" y="4243997"/>
            <a:ext cx="4096555" cy="2523240"/>
            <a:chOff x="7933085" y="302664"/>
            <a:chExt cx="4096555" cy="2523240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6F66E4C6-D0C5-DB82-CD34-0964A0FDD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1397523">
              <a:off x="7933085" y="302664"/>
              <a:ext cx="4096555" cy="2523240"/>
            </a:xfrm>
            <a:prstGeom prst="rect">
              <a:avLst/>
            </a:prstGeom>
          </p:spPr>
        </p:pic>
        <p:sp>
          <p:nvSpPr>
            <p:cNvPr id="10" name="Tekstvak 9">
              <a:extLst>
                <a:ext uri="{FF2B5EF4-FFF2-40B4-BE49-F238E27FC236}">
                  <a16:creationId xmlns:a16="http://schemas.microsoft.com/office/drawing/2014/main" id="{DD4B5410-D747-FD59-355C-50D4418806C2}"/>
                </a:ext>
              </a:extLst>
            </p:cNvPr>
            <p:cNvSpPr txBox="1"/>
            <p:nvPr/>
          </p:nvSpPr>
          <p:spPr>
            <a:xfrm rot="21388745">
              <a:off x="8519245" y="1035302"/>
              <a:ext cx="2709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52%</a:t>
              </a:r>
              <a:r>
                <a:rPr lang="nl-NL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van de klanten is binnen 1 jaar niet meer afhankelijk van de voedselbank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864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ED199-FCFD-95E4-8227-B2A7709BC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24A387-0FB4-0DDB-DE3D-B82089575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Wie we nog niet kunnen helpen</a:t>
            </a:r>
          </a:p>
        </p:txBody>
      </p:sp>
      <p:grpSp>
        <p:nvGrpSpPr>
          <p:cNvPr id="20" name="Groep 19">
            <a:extLst>
              <a:ext uri="{FF2B5EF4-FFF2-40B4-BE49-F238E27FC236}">
                <a16:creationId xmlns:a16="http://schemas.microsoft.com/office/drawing/2014/main" id="{C3399E92-D4FD-D34B-ACE1-A55F928AEE3C}"/>
              </a:ext>
            </a:extLst>
          </p:cNvPr>
          <p:cNvGrpSpPr/>
          <p:nvPr/>
        </p:nvGrpSpPr>
        <p:grpSpPr>
          <a:xfrm>
            <a:off x="2157125" y="1167324"/>
            <a:ext cx="4292381" cy="2643858"/>
            <a:chOff x="2157125" y="1167324"/>
            <a:chExt cx="4292381" cy="2643858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40605AB2-49D6-58D7-F600-2F877868C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157125" y="1167324"/>
              <a:ext cx="4292381" cy="2643858"/>
            </a:xfrm>
            <a:prstGeom prst="rect">
              <a:avLst/>
            </a:prstGeom>
          </p:spPr>
        </p:pic>
        <p:sp>
          <p:nvSpPr>
            <p:cNvPr id="15" name="Tekstvak 14">
              <a:extLst>
                <a:ext uri="{FF2B5EF4-FFF2-40B4-BE49-F238E27FC236}">
                  <a16:creationId xmlns:a16="http://schemas.microsoft.com/office/drawing/2014/main" id="{D35BB18C-D5E7-77A4-4E7E-53070411BB12}"/>
                </a:ext>
              </a:extLst>
            </p:cNvPr>
            <p:cNvSpPr txBox="1"/>
            <p:nvPr/>
          </p:nvSpPr>
          <p:spPr>
            <a:xfrm>
              <a:off x="2998881" y="2099475"/>
              <a:ext cx="26088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800" b="1" dirty="0">
                  <a:solidFill>
                    <a:schemeClr val="bg1"/>
                  </a:solidFill>
                </a:rPr>
                <a:t>Niet weten</a:t>
              </a:r>
            </a:p>
          </p:txBody>
        </p:sp>
      </p:grpSp>
      <p:grpSp>
        <p:nvGrpSpPr>
          <p:cNvPr id="21" name="Groep 20">
            <a:extLst>
              <a:ext uri="{FF2B5EF4-FFF2-40B4-BE49-F238E27FC236}">
                <a16:creationId xmlns:a16="http://schemas.microsoft.com/office/drawing/2014/main" id="{407BB0DE-7DCB-F916-8CB3-89288505BB5B}"/>
              </a:ext>
            </a:extLst>
          </p:cNvPr>
          <p:cNvGrpSpPr/>
          <p:nvPr/>
        </p:nvGrpSpPr>
        <p:grpSpPr>
          <a:xfrm>
            <a:off x="5587738" y="1779305"/>
            <a:ext cx="4084163" cy="2515608"/>
            <a:chOff x="5587738" y="1779305"/>
            <a:chExt cx="4084163" cy="2515608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7F7E62A8-1031-608E-0A0D-A8831324D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87738" y="1779305"/>
              <a:ext cx="4084163" cy="2515608"/>
            </a:xfrm>
            <a:prstGeom prst="rect">
              <a:avLst/>
            </a:prstGeom>
          </p:spPr>
        </p:pic>
        <p:sp>
          <p:nvSpPr>
            <p:cNvPr id="16" name="Tekstvak 15">
              <a:extLst>
                <a:ext uri="{FF2B5EF4-FFF2-40B4-BE49-F238E27FC236}">
                  <a16:creationId xmlns:a16="http://schemas.microsoft.com/office/drawing/2014/main" id="{781DF36E-8F24-9CF3-583A-8D5F5E212160}"/>
                </a:ext>
              </a:extLst>
            </p:cNvPr>
            <p:cNvSpPr txBox="1"/>
            <p:nvPr/>
          </p:nvSpPr>
          <p:spPr>
            <a:xfrm>
              <a:off x="6325385" y="2622695"/>
              <a:ext cx="26088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800" b="1" dirty="0">
                  <a:solidFill>
                    <a:schemeClr val="bg1"/>
                  </a:solidFill>
                </a:rPr>
                <a:t>Niet kunnen</a:t>
              </a:r>
            </a:p>
          </p:txBody>
        </p:sp>
      </p:grpSp>
      <p:grpSp>
        <p:nvGrpSpPr>
          <p:cNvPr id="19" name="Groep 18">
            <a:extLst>
              <a:ext uri="{FF2B5EF4-FFF2-40B4-BE49-F238E27FC236}">
                <a16:creationId xmlns:a16="http://schemas.microsoft.com/office/drawing/2014/main" id="{5EA899B7-EFF2-B0F6-8CE1-68685142A2D3}"/>
              </a:ext>
            </a:extLst>
          </p:cNvPr>
          <p:cNvGrpSpPr/>
          <p:nvPr/>
        </p:nvGrpSpPr>
        <p:grpSpPr>
          <a:xfrm>
            <a:off x="1574276" y="3195557"/>
            <a:ext cx="4875230" cy="3002859"/>
            <a:chOff x="1574276" y="3195557"/>
            <a:chExt cx="4875230" cy="3002859"/>
          </a:xfrm>
        </p:grpSpPr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BC4A43DE-9EAE-22AB-B1DB-7FC66D0B42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574276" y="3195557"/>
              <a:ext cx="4875230" cy="3002859"/>
            </a:xfrm>
            <a:prstGeom prst="rect">
              <a:avLst/>
            </a:prstGeom>
          </p:spPr>
        </p:pic>
        <p:sp>
          <p:nvSpPr>
            <p:cNvPr id="17" name="Tekstvak 16">
              <a:extLst>
                <a:ext uri="{FF2B5EF4-FFF2-40B4-BE49-F238E27FC236}">
                  <a16:creationId xmlns:a16="http://schemas.microsoft.com/office/drawing/2014/main" id="{28417EA6-51A5-90BF-48AD-A51B03BFD3C1}"/>
                </a:ext>
              </a:extLst>
            </p:cNvPr>
            <p:cNvSpPr txBox="1"/>
            <p:nvPr/>
          </p:nvSpPr>
          <p:spPr>
            <a:xfrm>
              <a:off x="2707457" y="4294913"/>
              <a:ext cx="26088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800" b="1" dirty="0">
                  <a:solidFill>
                    <a:schemeClr val="bg1"/>
                  </a:solidFill>
                </a:rPr>
                <a:t>Niet durven</a:t>
              </a:r>
            </a:p>
          </p:txBody>
        </p:sp>
      </p:grpSp>
      <p:grpSp>
        <p:nvGrpSpPr>
          <p:cNvPr id="22" name="Groep 21">
            <a:extLst>
              <a:ext uri="{FF2B5EF4-FFF2-40B4-BE49-F238E27FC236}">
                <a16:creationId xmlns:a16="http://schemas.microsoft.com/office/drawing/2014/main" id="{E52603F6-B6D4-C122-447E-5AD2972FC22F}"/>
              </a:ext>
            </a:extLst>
          </p:cNvPr>
          <p:cNvGrpSpPr/>
          <p:nvPr/>
        </p:nvGrpSpPr>
        <p:grpSpPr>
          <a:xfrm>
            <a:off x="5474615" y="3994122"/>
            <a:ext cx="4875229" cy="1872370"/>
            <a:chOff x="5474615" y="3994122"/>
            <a:chExt cx="4875229" cy="1872370"/>
          </a:xfrm>
        </p:grpSpPr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4F146AE3-B97B-B622-4A9D-0F5E392D3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74615" y="3994122"/>
              <a:ext cx="4875229" cy="1872370"/>
            </a:xfrm>
            <a:prstGeom prst="rect">
              <a:avLst/>
            </a:prstGeom>
          </p:spPr>
        </p:pic>
        <p:sp>
          <p:nvSpPr>
            <p:cNvPr id="18" name="Tekstvak 17">
              <a:extLst>
                <a:ext uri="{FF2B5EF4-FFF2-40B4-BE49-F238E27FC236}">
                  <a16:creationId xmlns:a16="http://schemas.microsoft.com/office/drawing/2014/main" id="{DF23E5B6-839B-5972-A3E0-A71C19B47D67}"/>
                </a:ext>
              </a:extLst>
            </p:cNvPr>
            <p:cNvSpPr txBox="1"/>
            <p:nvPr/>
          </p:nvSpPr>
          <p:spPr>
            <a:xfrm>
              <a:off x="6607795" y="4556523"/>
              <a:ext cx="26088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800" b="1" dirty="0">
                  <a:solidFill>
                    <a:schemeClr val="bg1"/>
                  </a:solidFill>
                </a:rPr>
                <a:t>Niet willen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8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CCD3F-E2AA-28F5-ECF4-5129076F8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0027AF-956E-B248-5E52-C2F3E0F35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Daarom: Onder de Radar</a:t>
            </a:r>
          </a:p>
        </p:txBody>
      </p:sp>
      <p:sp>
        <p:nvSpPr>
          <p:cNvPr id="5" name="Rechthoek: afgeronde hoeken 4">
            <a:extLst>
              <a:ext uri="{FF2B5EF4-FFF2-40B4-BE49-F238E27FC236}">
                <a16:creationId xmlns:a16="http://schemas.microsoft.com/office/drawing/2014/main" id="{06E1C946-7DE5-8D70-CE0F-FDD9CF49343A}"/>
              </a:ext>
            </a:extLst>
          </p:cNvPr>
          <p:cNvSpPr/>
          <p:nvPr/>
        </p:nvSpPr>
        <p:spPr>
          <a:xfrm>
            <a:off x="7913480" y="2008251"/>
            <a:ext cx="2781328" cy="156215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Armoededashboard</a:t>
            </a:r>
          </a:p>
        </p:txBody>
      </p:sp>
      <p:sp>
        <p:nvSpPr>
          <p:cNvPr id="13" name="Rechthoek: afgeronde hoeken 12">
            <a:extLst>
              <a:ext uri="{FF2B5EF4-FFF2-40B4-BE49-F238E27FC236}">
                <a16:creationId xmlns:a16="http://schemas.microsoft.com/office/drawing/2014/main" id="{5F650B78-6F9F-1A1C-B45E-A9923FA40B10}"/>
              </a:ext>
            </a:extLst>
          </p:cNvPr>
          <p:cNvSpPr/>
          <p:nvPr/>
        </p:nvSpPr>
        <p:spPr>
          <a:xfrm>
            <a:off x="1270950" y="2008252"/>
            <a:ext cx="2781328" cy="159818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Aanmeldproces </a:t>
            </a:r>
          </a:p>
        </p:txBody>
      </p:sp>
      <p:sp>
        <p:nvSpPr>
          <p:cNvPr id="14" name="Rechthoek: afgeronde hoeken 13">
            <a:extLst>
              <a:ext uri="{FF2B5EF4-FFF2-40B4-BE49-F238E27FC236}">
                <a16:creationId xmlns:a16="http://schemas.microsoft.com/office/drawing/2014/main" id="{EF10748F-9D62-01C9-7C93-B2F331CBAF00}"/>
              </a:ext>
            </a:extLst>
          </p:cNvPr>
          <p:cNvSpPr/>
          <p:nvPr/>
        </p:nvSpPr>
        <p:spPr>
          <a:xfrm>
            <a:off x="4594193" y="2008252"/>
            <a:ext cx="2781328" cy="156215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Bereikbaarheid</a:t>
            </a:r>
          </a:p>
        </p:txBody>
      </p:sp>
      <p:sp>
        <p:nvSpPr>
          <p:cNvPr id="15" name="Rechthoek: afgeronde hoeken 14">
            <a:extLst>
              <a:ext uri="{FF2B5EF4-FFF2-40B4-BE49-F238E27FC236}">
                <a16:creationId xmlns:a16="http://schemas.microsoft.com/office/drawing/2014/main" id="{5EA05FA8-0118-0984-5C76-73D47DFE2A01}"/>
              </a:ext>
            </a:extLst>
          </p:cNvPr>
          <p:cNvSpPr/>
          <p:nvPr/>
        </p:nvSpPr>
        <p:spPr>
          <a:xfrm>
            <a:off x="1270950" y="3956746"/>
            <a:ext cx="2781328" cy="1598186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Samenwerking </a:t>
            </a:r>
          </a:p>
        </p:txBody>
      </p:sp>
      <p:sp>
        <p:nvSpPr>
          <p:cNvPr id="16" name="Rechthoek: afgeronde hoeken 15">
            <a:extLst>
              <a:ext uri="{FF2B5EF4-FFF2-40B4-BE49-F238E27FC236}">
                <a16:creationId xmlns:a16="http://schemas.microsoft.com/office/drawing/2014/main" id="{B16A5C78-E11F-B641-5D5F-F1BA83D172BD}"/>
              </a:ext>
            </a:extLst>
          </p:cNvPr>
          <p:cNvSpPr/>
          <p:nvPr/>
        </p:nvSpPr>
        <p:spPr>
          <a:xfrm>
            <a:off x="4594193" y="3956746"/>
            <a:ext cx="2781328" cy="159818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Leren van ervaringen </a:t>
            </a:r>
          </a:p>
        </p:txBody>
      </p:sp>
      <p:sp>
        <p:nvSpPr>
          <p:cNvPr id="17" name="Rechthoek: afgeronde hoeken 16">
            <a:extLst>
              <a:ext uri="{FF2B5EF4-FFF2-40B4-BE49-F238E27FC236}">
                <a16:creationId xmlns:a16="http://schemas.microsoft.com/office/drawing/2014/main" id="{E3BB34E6-E6D3-FEBA-0F8C-A2BFA6862F05}"/>
              </a:ext>
            </a:extLst>
          </p:cNvPr>
          <p:cNvSpPr/>
          <p:nvPr/>
        </p:nvSpPr>
        <p:spPr>
          <a:xfrm>
            <a:off x="7913480" y="3956746"/>
            <a:ext cx="2781328" cy="15981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Campagne </a:t>
            </a:r>
            <a:b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nl-NL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‘Ook voor jou’</a:t>
            </a:r>
          </a:p>
        </p:txBody>
      </p:sp>
    </p:spTree>
    <p:extLst>
      <p:ext uri="{BB962C8B-B14F-4D97-AF65-F5344CB8AC3E}">
        <p14:creationId xmlns:p14="http://schemas.microsoft.com/office/powerpoint/2010/main" val="2757217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CA85CD-16F8-758A-65F8-E30DCB64A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Campagne ook voor jou</a:t>
            </a:r>
          </a:p>
        </p:txBody>
      </p:sp>
      <p:pic>
        <p:nvPicPr>
          <p:cNvPr id="6" name="Tijdelijke aanduiding voor inhoud 5">
            <a:extLst>
              <a:ext uri="{FF2B5EF4-FFF2-40B4-BE49-F238E27FC236}">
                <a16:creationId xmlns:a16="http://schemas.microsoft.com/office/drawing/2014/main" id="{C0118FA9-0D00-FD1F-1382-19917D671F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2390" b="2390"/>
          <a:stretch/>
        </p:blipFill>
        <p:spPr/>
      </p:pic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3D14735-CCAF-5DF0-AF54-CAB103DC24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April – juni 2025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&gt;80 perspublicaties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&gt;8.000 nieuwe aanmeldingen</a:t>
            </a:r>
          </a:p>
        </p:txBody>
      </p:sp>
    </p:spTree>
    <p:extLst>
      <p:ext uri="{BB962C8B-B14F-4D97-AF65-F5344CB8AC3E}">
        <p14:creationId xmlns:p14="http://schemas.microsoft.com/office/powerpoint/2010/main" val="74419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Afbeelding met persoon, kleding, Menselijk gezicht, person&#10;&#10;Door AI gegenereerde inhoud is mogelijk onjuist.">
            <a:extLst>
              <a:ext uri="{FF2B5EF4-FFF2-40B4-BE49-F238E27FC236}">
                <a16:creationId xmlns:a16="http://schemas.microsoft.com/office/drawing/2014/main" id="{9980CD38-77C3-678E-17E4-6186345B6FD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603DBA9C-27E1-B03F-F486-265503268CF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3" name="Titel 2">
            <a:extLst>
              <a:ext uri="{FF2B5EF4-FFF2-40B4-BE49-F238E27FC236}">
                <a16:creationId xmlns:a16="http://schemas.microsoft.com/office/drawing/2014/main" id="{ACB1D939-5169-2D11-5A08-FED697BC3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5881" y="1493252"/>
            <a:ext cx="3918712" cy="2514585"/>
          </a:xfrm>
        </p:spPr>
        <p:txBody>
          <a:bodyPr>
            <a:noAutofit/>
          </a:bodyPr>
          <a:lstStyle/>
          <a:p>
            <a:r>
              <a:rPr lang="nl-NL" sz="2800" i="0" dirty="0">
                <a:solidFill>
                  <a:schemeClr val="accent1"/>
                </a:solidFill>
                <a:effectLst/>
              </a:rPr>
              <a:t>“Nu hebben mijn kinderen weer </a:t>
            </a:r>
            <a:br>
              <a:rPr lang="nl-NL" sz="2800" i="0" dirty="0">
                <a:solidFill>
                  <a:schemeClr val="accent1"/>
                </a:solidFill>
                <a:effectLst/>
              </a:rPr>
            </a:br>
            <a:r>
              <a:rPr lang="nl-NL" sz="2800" i="0" dirty="0">
                <a:solidFill>
                  <a:schemeClr val="accent1"/>
                </a:solidFill>
                <a:effectLst/>
              </a:rPr>
              <a:t>een gevulde </a:t>
            </a:r>
            <a:br>
              <a:rPr lang="nl-NL" sz="2800" i="0" dirty="0">
                <a:solidFill>
                  <a:schemeClr val="accent1"/>
                </a:solidFill>
                <a:effectLst/>
              </a:rPr>
            </a:br>
            <a:r>
              <a:rPr lang="nl-NL" sz="2800" i="0" dirty="0">
                <a:solidFill>
                  <a:schemeClr val="accent1"/>
                </a:solidFill>
                <a:effectLst/>
              </a:rPr>
              <a:t>broodtrommel en hoef ik niet steeds te stressen over geld”</a:t>
            </a:r>
            <a:endParaRPr lang="nl-NL" sz="2800" dirty="0">
              <a:solidFill>
                <a:schemeClr val="accent1"/>
              </a:solidFill>
            </a:endParaRPr>
          </a:p>
        </p:txBody>
      </p:sp>
      <p:sp>
        <p:nvSpPr>
          <p:cNvPr id="14" name="Ondertitel 3">
            <a:extLst>
              <a:ext uri="{FF2B5EF4-FFF2-40B4-BE49-F238E27FC236}">
                <a16:creationId xmlns:a16="http://schemas.microsoft.com/office/drawing/2014/main" id="{5B084A0D-48EB-418F-29A4-D7C3530C2A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5880" y="4007837"/>
            <a:ext cx="1160066" cy="446400"/>
          </a:xfrm>
        </p:spPr>
        <p:txBody>
          <a:bodyPr/>
          <a:lstStyle/>
          <a:p>
            <a:r>
              <a:rPr lang="nl-NL" b="1" dirty="0"/>
              <a:t>Alex, 38</a:t>
            </a:r>
          </a:p>
        </p:txBody>
      </p:sp>
      <p:grpSp>
        <p:nvGrpSpPr>
          <p:cNvPr id="6" name="Groep 5">
            <a:extLst>
              <a:ext uri="{FF2B5EF4-FFF2-40B4-BE49-F238E27FC236}">
                <a16:creationId xmlns:a16="http://schemas.microsoft.com/office/drawing/2014/main" id="{A0ED6BD5-0C42-9CB0-5175-335E31442DBA}"/>
              </a:ext>
            </a:extLst>
          </p:cNvPr>
          <p:cNvGrpSpPr/>
          <p:nvPr/>
        </p:nvGrpSpPr>
        <p:grpSpPr>
          <a:xfrm rot="21354643">
            <a:off x="3556062" y="4592036"/>
            <a:ext cx="2950590" cy="584551"/>
            <a:chOff x="7713285" y="5377667"/>
            <a:chExt cx="2950590" cy="584551"/>
          </a:xfrm>
        </p:grpSpPr>
        <p:sp>
          <p:nvSpPr>
            <p:cNvPr id="7" name="Afgeronde rechthoek 6">
              <a:extLst>
                <a:ext uri="{FF2B5EF4-FFF2-40B4-BE49-F238E27FC236}">
                  <a16:creationId xmlns:a16="http://schemas.microsoft.com/office/drawing/2014/main" id="{DF8C0CFD-98DC-FDB5-187A-A095B3D1EE37}"/>
                </a:ext>
              </a:extLst>
            </p:cNvPr>
            <p:cNvSpPr/>
            <p:nvPr/>
          </p:nvSpPr>
          <p:spPr>
            <a:xfrm>
              <a:off x="7713285" y="5395362"/>
              <a:ext cx="2950590" cy="54916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8BD9B680-CCE4-839A-EF04-CBFBC4E7EB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713285" y="5377667"/>
              <a:ext cx="2950590" cy="5845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766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7D2C2-3F41-3992-2FE2-6DF1FD5B4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8EB2DD-CB0C-CEE6-F214-A67EAE5ED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Goed voedsel</a:t>
            </a:r>
          </a:p>
        </p:txBody>
      </p:sp>
    </p:spTree>
    <p:extLst>
      <p:ext uri="{BB962C8B-B14F-4D97-AF65-F5344CB8AC3E}">
        <p14:creationId xmlns:p14="http://schemas.microsoft.com/office/powerpoint/2010/main" val="29110903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79A3A-36F2-C0D2-DE85-2E31D6204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96C60A-2ADB-9812-B2E1-4BA22F38C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5057"/>
            <a:ext cx="5048535" cy="1325563"/>
          </a:xfrm>
        </p:spPr>
        <p:txBody>
          <a:bodyPr anchor="ctr" anchorCtr="0"/>
          <a:lstStyle/>
          <a:p>
            <a:r>
              <a:rPr lang="nl-NL" dirty="0"/>
              <a:t>Goed, gezond </a:t>
            </a:r>
            <a:br>
              <a:rPr lang="nl-NL" dirty="0"/>
            </a:br>
            <a:r>
              <a:rPr lang="nl-NL" dirty="0"/>
              <a:t>en genoeg</a:t>
            </a:r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4E5A66A5-0AD4-DF41-99EF-BC2C55A1389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485" y="2102857"/>
            <a:ext cx="5048250" cy="4025900"/>
          </a:xfrm>
        </p:spPr>
        <p:txBody>
          <a:bodyPr/>
          <a:lstStyle/>
          <a:p>
            <a:r>
              <a:rPr lang="nl-NL" dirty="0"/>
              <a:t>Klik om tekst te bewerken</a:t>
            </a:r>
          </a:p>
        </p:txBody>
      </p:sp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A93D0DB7-1897-4452-ECC5-524C1AD1CC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68.108.000</a:t>
            </a:r>
          </a:p>
        </p:txBody>
      </p:sp>
      <p:sp>
        <p:nvSpPr>
          <p:cNvPr id="18" name="Tijdelijke aanduiding voor tekst 17">
            <a:extLst>
              <a:ext uri="{FF2B5EF4-FFF2-40B4-BE49-F238E27FC236}">
                <a16:creationId xmlns:a16="http://schemas.microsoft.com/office/drawing/2014/main" id="{400F1493-3F55-803B-AAA3-979D17E044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nl-NL" dirty="0"/>
              <a:t>Producten uitgedeeld in 2024</a:t>
            </a:r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AEA75721-A16A-4E21-F3D9-64DADD0830F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32 producten</a:t>
            </a:r>
          </a:p>
        </p:txBody>
      </p:sp>
      <p:sp>
        <p:nvSpPr>
          <p:cNvPr id="20" name="Tijdelijke aanduiding voor tekst 19">
            <a:extLst>
              <a:ext uri="{FF2B5EF4-FFF2-40B4-BE49-F238E27FC236}">
                <a16:creationId xmlns:a16="http://schemas.microsoft.com/office/drawing/2014/main" id="{47202D6A-818B-EEDF-4D52-1136D5BF5FB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nl-NL" dirty="0"/>
              <a:t>Per pakket / boodschappenronde</a:t>
            </a:r>
          </a:p>
        </p:txBody>
      </p:sp>
      <p:sp>
        <p:nvSpPr>
          <p:cNvPr id="21" name="Tijdelijke aanduiding voor tekst 20">
            <a:extLst>
              <a:ext uri="{FF2B5EF4-FFF2-40B4-BE49-F238E27FC236}">
                <a16:creationId xmlns:a16="http://schemas.microsoft.com/office/drawing/2014/main" id="{2BA8412D-BFD4-2EED-8176-9A7646DED32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55% = schijf van vijf</a:t>
            </a:r>
          </a:p>
        </p:txBody>
      </p:sp>
      <p:sp>
        <p:nvSpPr>
          <p:cNvPr id="29" name="Tijdelijke aanduiding voor tekst 28">
            <a:extLst>
              <a:ext uri="{FF2B5EF4-FFF2-40B4-BE49-F238E27FC236}">
                <a16:creationId xmlns:a16="http://schemas.microsoft.com/office/drawing/2014/main" id="{BE8E0FFC-8A83-F221-B042-787AFB435A5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0" name="Tijdelijke aanduiding voor tekst 29">
            <a:extLst>
              <a:ext uri="{FF2B5EF4-FFF2-40B4-BE49-F238E27FC236}">
                <a16:creationId xmlns:a16="http://schemas.microsoft.com/office/drawing/2014/main" id="{636DA5E9-969B-2976-A80B-DD1321E980F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lnSpcReduction="10000"/>
          </a:bodyPr>
          <a:lstStyle/>
          <a:p>
            <a:endParaRPr lang="nl-NL"/>
          </a:p>
        </p:txBody>
      </p:sp>
      <p:sp>
        <p:nvSpPr>
          <p:cNvPr id="31" name="Tijdelijke aanduiding voor tekst 30">
            <a:extLst>
              <a:ext uri="{FF2B5EF4-FFF2-40B4-BE49-F238E27FC236}">
                <a16:creationId xmlns:a16="http://schemas.microsoft.com/office/drawing/2014/main" id="{B5559E7B-6C76-2CD0-7CB9-0000F7766F9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2" name="Tijdelijke aanduiding voor tekst 31">
            <a:extLst>
              <a:ext uri="{FF2B5EF4-FFF2-40B4-BE49-F238E27FC236}">
                <a16:creationId xmlns:a16="http://schemas.microsoft.com/office/drawing/2014/main" id="{633F6F28-8101-4BD0-0054-4593BD96F5E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 lnSpcReduction="10000"/>
          </a:bodyPr>
          <a:lstStyle/>
          <a:p>
            <a:endParaRPr lang="nl-NL"/>
          </a:p>
        </p:txBody>
      </p:sp>
      <p:sp>
        <p:nvSpPr>
          <p:cNvPr id="33" name="Tijdelijke aanduiding voor tekst 32">
            <a:extLst>
              <a:ext uri="{FF2B5EF4-FFF2-40B4-BE49-F238E27FC236}">
                <a16:creationId xmlns:a16="http://schemas.microsoft.com/office/drawing/2014/main" id="{1B93EFD9-8E0C-87F6-BF9D-9897FB02289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91762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22202-507D-943A-A814-1CD422330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CA0EED-9503-B4F9-4A2B-E8940A64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Goed, gezond en genoeg</a:t>
            </a:r>
          </a:p>
        </p:txBody>
      </p:sp>
      <p:pic>
        <p:nvPicPr>
          <p:cNvPr id="6" name="Tijdelijke aanduiding voor afbeelding 5" descr="Afbeelding met persoon, kleding, glimlach, Menselijk gezicht&#10;&#10;Door AI gegenereerde inhoud is mogelijk onjuist.">
            <a:extLst>
              <a:ext uri="{FF2B5EF4-FFF2-40B4-BE49-F238E27FC236}">
                <a16:creationId xmlns:a16="http://schemas.microsoft.com/office/drawing/2014/main" id="{28F9BC8C-2D73-651C-6933-EBDD526DF8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4874" r="14334"/>
          <a:stretch>
            <a:fillRect/>
          </a:stretch>
        </p:blipFill>
        <p:spPr>
          <a:xfrm>
            <a:off x="817056" y="1817124"/>
            <a:ext cx="5376354" cy="4376738"/>
          </a:xfr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CEEB0E5-D522-6372-FE03-A4F1534946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nl-NL" sz="2100" dirty="0"/>
              <a:t>Eisen en afspraken NVWA, infoblad 76</a:t>
            </a:r>
          </a:p>
          <a:p>
            <a:r>
              <a:rPr lang="nl-NL" sz="2100" dirty="0"/>
              <a:t>Landelijke en lokale verwerving</a:t>
            </a:r>
          </a:p>
          <a:p>
            <a:r>
              <a:rPr lang="nl-NL" sz="2100" dirty="0"/>
              <a:t>Voedsel dat anders verspild zou worden was lang de primaire bron</a:t>
            </a:r>
          </a:p>
        </p:txBody>
      </p:sp>
    </p:spTree>
    <p:extLst>
      <p:ext uri="{BB962C8B-B14F-4D97-AF65-F5344CB8AC3E}">
        <p14:creationId xmlns:p14="http://schemas.microsoft.com/office/powerpoint/2010/main" val="19995319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B4F1A-EB8B-D414-AC2D-B5FF1F525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98EB76-E243-DC51-41C2-2854E6538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Groeiende uitdaging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20A38D9-16C1-A802-B727-DECE244E0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In 2030 verspillen supermarkten 50% minder voedsel dan in 2015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Andere vormen van samenwerking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Groente en fruitbrigade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ESF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dirty="0"/>
              <a:t>Social food</a:t>
            </a:r>
            <a:endParaRPr lang="nl-NL" b="0" i="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Assortiment nog gezonder maken, klanten bewuster. Want gezond eten =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Fysiek &amp; mentale welzijn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b="0" i="0" dirty="0">
                <a:effectLst/>
              </a:rPr>
              <a:t>Kinderen presteren beter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NL" dirty="0"/>
              <a:t>Volwassenen doen meer mee</a:t>
            </a:r>
            <a:endParaRPr lang="nl-NL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47149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6E036-0178-9F40-C029-7BC0D77FC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07CE3C-7B5F-2120-49E0-D4BD3D3AE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Voedsel doneren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67B2EF5-2B25-14FE-186D-8AC841EDE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Voedselbanken mogen voedsel uitgeven dat over de datum is</a:t>
            </a: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Niet geaccepteerde private labels vaak welkom</a:t>
            </a: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/>
              <a:t>Voedsel voor ons kopen is ook een optie</a:t>
            </a: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Tot € 100.000, - donatie aftrekbaar van winst </a:t>
            </a:r>
          </a:p>
          <a:p>
            <a:pPr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nl-NL" kern="100" dirty="0">
                <a:effectLst/>
              </a:rPr>
              <a:t>Heel soms bijdrage mogelijk aan bijvoorbeeld verpakkingskosten</a:t>
            </a:r>
          </a:p>
        </p:txBody>
      </p:sp>
    </p:spTree>
    <p:extLst>
      <p:ext uri="{BB962C8B-B14F-4D97-AF65-F5344CB8AC3E}">
        <p14:creationId xmlns:p14="http://schemas.microsoft.com/office/powerpoint/2010/main" val="13486834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A6356-C53F-4B63-471D-C66D79C98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D76493-A5D4-FD21-1B00-6EA42E5D9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Goed voor mens, </a:t>
            </a:r>
            <a:br>
              <a:rPr lang="nl-NL" dirty="0"/>
            </a:br>
            <a:r>
              <a:rPr lang="nl-NL" dirty="0"/>
              <a:t>merk en samenleving</a:t>
            </a:r>
          </a:p>
        </p:txBody>
      </p:sp>
    </p:spTree>
    <p:extLst>
      <p:ext uri="{BB962C8B-B14F-4D97-AF65-F5344CB8AC3E}">
        <p14:creationId xmlns:p14="http://schemas.microsoft.com/office/powerpoint/2010/main" val="3055628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63CCD-5F12-3929-1E4D-927167374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13FD7A-FAF0-9992-ECAD-518D727EB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Waarom geld?</a:t>
            </a:r>
          </a:p>
        </p:txBody>
      </p:sp>
      <p:pic>
        <p:nvPicPr>
          <p:cNvPr id="6" name="Tijdelijke aanduiding voor afbeelding 5" descr="Afbeelding met persoon, kleding, glimlach, Menselijk gezicht&#10;&#10;Door AI gegenereerde inhoud is mogelijk onjuist.">
            <a:extLst>
              <a:ext uri="{FF2B5EF4-FFF2-40B4-BE49-F238E27FC236}">
                <a16:creationId xmlns:a16="http://schemas.microsoft.com/office/drawing/2014/main" id="{1FBD2541-6C22-DF4D-34E0-B60DDD70377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9604" r="9604"/>
          <a:stretch/>
        </p:blipFill>
        <p:spPr/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85BCB8-A138-096D-2B4D-EAF42F9AD3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nl-NL" dirty="0"/>
              <a:t>Huisvesting, gas, licht, water</a:t>
            </a:r>
          </a:p>
          <a:p>
            <a:r>
              <a:rPr lang="nl-NL" dirty="0"/>
              <a:t>Transportmiddelen, brandstof, koel- en vriesopslag</a:t>
            </a:r>
          </a:p>
          <a:p>
            <a:r>
              <a:rPr lang="nl-NL" dirty="0"/>
              <a:t>Onderhoud, ongediertebestrijding, verzekeringen, communicatie</a:t>
            </a:r>
          </a:p>
        </p:txBody>
      </p:sp>
    </p:spTree>
    <p:extLst>
      <p:ext uri="{BB962C8B-B14F-4D97-AF65-F5344CB8AC3E}">
        <p14:creationId xmlns:p14="http://schemas.microsoft.com/office/powerpoint/2010/main" val="25707814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79FAD7-FF87-A33C-CB73-9D70F5EDA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Particulier en zakelijk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151CEB9-1E8F-52AB-35D4-82FD517A86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Particulier 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3352088-0660-C50A-2793-9A8382CD4E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nl-NL" sz="2100" dirty="0"/>
              <a:t>Eenmalig doneren</a:t>
            </a:r>
          </a:p>
          <a:p>
            <a:r>
              <a:rPr lang="nl-NL" sz="2100" dirty="0"/>
              <a:t>Periodiek doneren</a:t>
            </a:r>
          </a:p>
          <a:p>
            <a:r>
              <a:rPr lang="nl-NL" sz="2100" dirty="0"/>
              <a:t>Een actie opzetten* </a:t>
            </a:r>
          </a:p>
          <a:p>
            <a:r>
              <a:rPr lang="nl-NL" sz="2100" dirty="0"/>
              <a:t>QR-code delen </a:t>
            </a:r>
          </a:p>
          <a:p>
            <a:pPr marL="0" indent="0">
              <a:buNone/>
            </a:pPr>
            <a:endParaRPr lang="nl-NL" sz="2100" dirty="0"/>
          </a:p>
          <a:p>
            <a:r>
              <a:rPr lang="nl-NL" sz="2100" dirty="0"/>
              <a:t>Fiscale voordelen</a:t>
            </a:r>
          </a:p>
          <a:p>
            <a:endParaRPr lang="nl-NL" sz="2100" dirty="0"/>
          </a:p>
          <a:p>
            <a:pPr marL="0" indent="0">
              <a:buNone/>
            </a:pPr>
            <a:r>
              <a:rPr lang="nl-NL" sz="2100" i="1" dirty="0"/>
              <a:t>*kominactievoordevoedselbank.nl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F7B525E-CC7A-6C6F-A11C-908EDCD02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nl-NL" dirty="0"/>
              <a:t>Zakelijk 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0CDA994-0224-C3E8-8BD6-454CC7EEC2C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nl-NL" sz="2100" dirty="0"/>
              <a:t>Voedsel doneren</a:t>
            </a:r>
          </a:p>
          <a:p>
            <a:r>
              <a:rPr lang="nl-NL" sz="2100" dirty="0"/>
              <a:t>Geld doneren</a:t>
            </a:r>
          </a:p>
          <a:p>
            <a:r>
              <a:rPr lang="nl-NL" sz="2100" dirty="0"/>
              <a:t>Actie opzetten</a:t>
            </a:r>
          </a:p>
          <a:p>
            <a:r>
              <a:rPr lang="nl-NL" sz="2100" dirty="0"/>
              <a:t>Diensten en helpende handen</a:t>
            </a:r>
          </a:p>
          <a:p>
            <a:endParaRPr lang="nl-NL" sz="2100" dirty="0"/>
          </a:p>
          <a:p>
            <a:r>
              <a:rPr lang="nl-NL" sz="2100" dirty="0"/>
              <a:t>Fiscale voordelen</a:t>
            </a:r>
          </a:p>
        </p:txBody>
      </p:sp>
    </p:spTree>
    <p:extLst>
      <p:ext uri="{BB962C8B-B14F-4D97-AF65-F5344CB8AC3E}">
        <p14:creationId xmlns:p14="http://schemas.microsoft.com/office/powerpoint/2010/main" val="39064678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A7BCA-6D0B-024D-0C88-6856696EA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2C98B5-CE5A-3433-5487-F8F74FE2F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kleine heeft grote betekenis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C786A9-D963-0B90-EFAB-A0CE97F1BB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sz="2200" b="0" i="0" dirty="0">
                <a:effectLst/>
                <a:latin typeface="Open Sans" panose="020B0606030504020204" pitchFamily="34" charset="0"/>
              </a:rPr>
              <a:t>€ 50,- doneren 	= 	4x boodschappen	(ter waarde van ca. € 260,-)</a:t>
            </a:r>
          </a:p>
          <a:p>
            <a:pPr marL="0" indent="0">
              <a:buNone/>
            </a:pPr>
            <a:endParaRPr lang="nl-NL" sz="2200" b="0" i="0" dirty="0"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r>
              <a:rPr lang="nl-NL" sz="2200" b="0" i="0" dirty="0">
                <a:effectLst/>
                <a:latin typeface="Open Sans" panose="020B0606030504020204" pitchFamily="34" charset="0"/>
              </a:rPr>
              <a:t>€ 25,- doneren 	= 	2x boodschappen	(ter waarde van ca. € 130,-)</a:t>
            </a:r>
          </a:p>
          <a:p>
            <a:pPr marL="0" indent="0">
              <a:buNone/>
            </a:pPr>
            <a:br>
              <a:rPr lang="nl-NL" sz="2200" dirty="0"/>
            </a:br>
            <a:r>
              <a:rPr lang="nl-NL" sz="2200" b="0" i="0" dirty="0">
                <a:effectLst/>
                <a:latin typeface="Open Sans" panose="020B0606030504020204" pitchFamily="34" charset="0"/>
              </a:rPr>
              <a:t>€ 12,50 doneren 	= 	1x boodschappen	(ter waarde van ca € 65,)</a:t>
            </a:r>
            <a:endParaRPr lang="nl-NL" sz="22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43627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0A725-21FF-E302-ABAF-CB3FC7FC0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9">
            <a:extLst>
              <a:ext uri="{FF2B5EF4-FFF2-40B4-BE49-F238E27FC236}">
                <a16:creationId xmlns:a16="http://schemas.microsoft.com/office/drawing/2014/main" id="{254D9496-92F2-CAAF-B140-B02F5DC2C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 euro = 12 euro</a:t>
            </a:r>
          </a:p>
        </p:txBody>
      </p:sp>
      <p:sp>
        <p:nvSpPr>
          <p:cNvPr id="22" name="Tijdelijke aanduiding voor tekst 21">
            <a:extLst>
              <a:ext uri="{FF2B5EF4-FFF2-40B4-BE49-F238E27FC236}">
                <a16:creationId xmlns:a16="http://schemas.microsoft.com/office/drawing/2014/main" id="{DC9DE259-32CD-9393-5797-0F58EA1B11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nl-NL" sz="2100" dirty="0"/>
              <a:t>Maatschappelijk rendement van een donatie aan de voedselbank. </a:t>
            </a:r>
          </a:p>
          <a:p>
            <a:endParaRPr lang="nl-NL" sz="2100" i="1" dirty="0"/>
          </a:p>
          <a:p>
            <a:r>
              <a:rPr lang="nl-NL" sz="2100" i="1" dirty="0"/>
              <a:t>Bron: Deloitte, oktober 2024</a:t>
            </a:r>
          </a:p>
          <a:p>
            <a:endParaRPr lang="nl-NL" sz="2100" dirty="0"/>
          </a:p>
        </p:txBody>
      </p:sp>
      <p:sp>
        <p:nvSpPr>
          <p:cNvPr id="23" name="Tijdelijke aanduiding voor tekst 22">
            <a:extLst>
              <a:ext uri="{FF2B5EF4-FFF2-40B4-BE49-F238E27FC236}">
                <a16:creationId xmlns:a16="http://schemas.microsoft.com/office/drawing/2014/main" id="{8A270CA0-28FF-AB4E-F94B-293E4F14CC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156 miljoen	</a:t>
            </a:r>
          </a:p>
        </p:txBody>
      </p:sp>
      <p:sp>
        <p:nvSpPr>
          <p:cNvPr id="24" name="Tijdelijke aanduiding voor tekst 23">
            <a:extLst>
              <a:ext uri="{FF2B5EF4-FFF2-40B4-BE49-F238E27FC236}">
                <a16:creationId xmlns:a16="http://schemas.microsoft.com/office/drawing/2014/main" id="{DD66BCC2-8056-BEDF-7E08-90835C1437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nl-NL" dirty="0"/>
              <a:t>Minder gezondheidszorg</a:t>
            </a:r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5517BB5A-B53A-F66B-C21E-20CAF40288D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67 miljoen</a:t>
            </a:r>
          </a:p>
          <a:p>
            <a:endParaRPr lang="nl-NL" dirty="0"/>
          </a:p>
        </p:txBody>
      </p:sp>
      <p:sp>
        <p:nvSpPr>
          <p:cNvPr id="26" name="Tijdelijke aanduiding voor tekst 25">
            <a:extLst>
              <a:ext uri="{FF2B5EF4-FFF2-40B4-BE49-F238E27FC236}">
                <a16:creationId xmlns:a16="http://schemas.microsoft.com/office/drawing/2014/main" id="{A3FECE98-A512-F458-D1E7-434342A9DFB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25000" lnSpcReduction="20000"/>
          </a:bodyPr>
          <a:lstStyle/>
          <a:p>
            <a:r>
              <a:rPr lang="nl-NL" sz="5600" dirty="0"/>
              <a:t>Door meer ruimte voor uitgaven aan andere basisvoorzieningen</a:t>
            </a:r>
          </a:p>
          <a:p>
            <a:endParaRPr lang="nl-NL" dirty="0"/>
          </a:p>
        </p:txBody>
      </p:sp>
      <p:sp>
        <p:nvSpPr>
          <p:cNvPr id="27" name="Tijdelijke aanduiding voor tekst 26">
            <a:extLst>
              <a:ext uri="{FF2B5EF4-FFF2-40B4-BE49-F238E27FC236}">
                <a16:creationId xmlns:a16="http://schemas.microsoft.com/office/drawing/2014/main" id="{325F3861-4DF1-70A1-0AD7-25398382055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65 miljoen</a:t>
            </a:r>
          </a:p>
          <a:p>
            <a:endParaRPr lang="nl-NL" dirty="0"/>
          </a:p>
        </p:txBody>
      </p:sp>
      <p:sp>
        <p:nvSpPr>
          <p:cNvPr id="28" name="Tijdelijke aanduiding voor tekst 27">
            <a:extLst>
              <a:ext uri="{FF2B5EF4-FFF2-40B4-BE49-F238E27FC236}">
                <a16:creationId xmlns:a16="http://schemas.microsoft.com/office/drawing/2014/main" id="{49CE976F-1536-FA94-08BE-5FCB8E1ECA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nl-NL" dirty="0"/>
              <a:t>Zingeving en welzijn vrijwilligers</a:t>
            </a:r>
          </a:p>
          <a:p>
            <a:endParaRPr lang="nl-NL" dirty="0"/>
          </a:p>
        </p:txBody>
      </p:sp>
      <p:sp>
        <p:nvSpPr>
          <p:cNvPr id="29" name="Tijdelijke aanduiding voor tekst 28">
            <a:extLst>
              <a:ext uri="{FF2B5EF4-FFF2-40B4-BE49-F238E27FC236}">
                <a16:creationId xmlns:a16="http://schemas.microsoft.com/office/drawing/2014/main" id="{5F39F353-E38D-65F3-14FF-F271733F9FB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5 miljoen</a:t>
            </a:r>
          </a:p>
          <a:p>
            <a:endParaRPr lang="nl-NL" dirty="0"/>
          </a:p>
        </p:txBody>
      </p:sp>
      <p:sp>
        <p:nvSpPr>
          <p:cNvPr id="30" name="Tijdelijke aanduiding voor tekst 29">
            <a:extLst>
              <a:ext uri="{FF2B5EF4-FFF2-40B4-BE49-F238E27FC236}">
                <a16:creationId xmlns:a16="http://schemas.microsoft.com/office/drawing/2014/main" id="{CB3AB8E3-32B2-517D-7D31-DAC21BA0697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/>
          </a:bodyPr>
          <a:lstStyle/>
          <a:p>
            <a:r>
              <a:rPr lang="nl-NL" dirty="0"/>
              <a:t>Minder psychische zorg</a:t>
            </a:r>
          </a:p>
          <a:p>
            <a:endParaRPr lang="nl-NL" dirty="0"/>
          </a:p>
        </p:txBody>
      </p:sp>
      <p:sp>
        <p:nvSpPr>
          <p:cNvPr id="31" name="Tijdelijke aanduiding voor tekst 30">
            <a:extLst>
              <a:ext uri="{FF2B5EF4-FFF2-40B4-BE49-F238E27FC236}">
                <a16:creationId xmlns:a16="http://schemas.microsoft.com/office/drawing/2014/main" id="{03F56F21-1538-D3F7-A292-E5F012B1F7B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3 miljoen</a:t>
            </a:r>
          </a:p>
          <a:p>
            <a:endParaRPr lang="nl-NL" dirty="0"/>
          </a:p>
        </p:txBody>
      </p:sp>
      <p:sp>
        <p:nvSpPr>
          <p:cNvPr id="32" name="Tijdelijke aanduiding voor tekst 31">
            <a:extLst>
              <a:ext uri="{FF2B5EF4-FFF2-40B4-BE49-F238E27FC236}">
                <a16:creationId xmlns:a16="http://schemas.microsoft.com/office/drawing/2014/main" id="{7A8368E1-BB94-E714-655E-B61D0E67AA0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r>
              <a:rPr lang="nl-NL" dirty="0"/>
              <a:t>CO</a:t>
            </a:r>
            <a:r>
              <a:rPr lang="nl-NL" baseline="-25000" dirty="0"/>
              <a:t>2</a:t>
            </a:r>
            <a:r>
              <a:rPr lang="nl-NL" dirty="0"/>
              <a:t> besparing niet verspild voedsel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30408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55230-0050-A695-C9B5-3865675DC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7424D9-65B7-1B31-B65E-A992500EF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Versterk je CSRD</a:t>
            </a:r>
          </a:p>
        </p:txBody>
      </p:sp>
      <p:pic>
        <p:nvPicPr>
          <p:cNvPr id="1026" name="Picture 2" descr="SDG 1: Geen armoede | FairClimateFund | Hoe dragen projecten bij aan dit  doel?">
            <a:extLst>
              <a:ext uri="{FF2B5EF4-FFF2-40B4-BE49-F238E27FC236}">
                <a16:creationId xmlns:a16="http://schemas.microsoft.com/office/drawing/2014/main" id="{EFDB648C-4488-226E-B826-729C13294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91" y="235743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DG 2: Geen honger Archieven - leren voor morgen">
            <a:extLst>
              <a:ext uri="{FF2B5EF4-FFF2-40B4-BE49-F238E27FC236}">
                <a16:creationId xmlns:a16="http://schemas.microsoft.com/office/drawing/2014/main" id="{19DE99BB-C956-4B08-20D9-E6F2E094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41" y="235743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DG 3: Goede gezondheid en welzijn Archieven - leren voor morgen">
            <a:extLst>
              <a:ext uri="{FF2B5EF4-FFF2-40B4-BE49-F238E27FC236}">
                <a16:creationId xmlns:a16="http://schemas.microsoft.com/office/drawing/2014/main" id="{31D015D2-A00E-8608-5494-BB29583B1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991" y="235743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DG 12 - Dutch Green Building Council">
            <a:extLst>
              <a:ext uri="{FF2B5EF4-FFF2-40B4-BE49-F238E27FC236}">
                <a16:creationId xmlns:a16="http://schemas.microsoft.com/office/drawing/2014/main" id="{A2D84305-D037-64B2-DB9C-1EC3B7E22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241" y="235743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8768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D02BD1-8F14-0049-E6B9-B3166EB75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DBA995-09FC-09CD-A49E-BE6FF2C81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Activeer je merk</a:t>
            </a:r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CCA5A95D-EF2B-B5FF-2FBA-DBF47311CD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>
                <a:solidFill>
                  <a:schemeClr val="accent1"/>
                </a:solidFill>
              </a:rPr>
              <a:t>Ambassadeurs en samenwerking maatschappelijk middenveld</a:t>
            </a:r>
          </a:p>
        </p:txBody>
      </p:sp>
      <p:sp>
        <p:nvSpPr>
          <p:cNvPr id="7" name="Tijdelijke aanduiding voor inhoud 6">
            <a:extLst>
              <a:ext uri="{FF2B5EF4-FFF2-40B4-BE49-F238E27FC236}">
                <a16:creationId xmlns:a16="http://schemas.microsoft.com/office/drawing/2014/main" id="{1BE1EB38-FA70-8694-5DFD-E3A3F9C36A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21757"/>
            <a:ext cx="10512424" cy="16194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NL" dirty="0"/>
              <a:t>Danny Blind, Frank Dane, René Froger, </a:t>
            </a:r>
            <a:r>
              <a:rPr lang="nl-NL" dirty="0" err="1"/>
              <a:t>Serdar</a:t>
            </a:r>
            <a:r>
              <a:rPr lang="nl-NL" dirty="0"/>
              <a:t> </a:t>
            </a:r>
            <a:r>
              <a:rPr lang="nl-NL" dirty="0" err="1"/>
              <a:t>Gözübüyük</a:t>
            </a:r>
            <a:r>
              <a:rPr lang="nl-NL" dirty="0"/>
              <a:t>,</a:t>
            </a:r>
            <a:br>
              <a:rPr lang="nl-NL" dirty="0"/>
            </a:br>
            <a:r>
              <a:rPr lang="nl-NL" dirty="0" err="1"/>
              <a:t>Olcay</a:t>
            </a:r>
            <a:r>
              <a:rPr lang="nl-NL" dirty="0"/>
              <a:t> </a:t>
            </a:r>
            <a:r>
              <a:rPr lang="nl-NL" dirty="0" err="1"/>
              <a:t>Gulsen</a:t>
            </a:r>
            <a:r>
              <a:rPr lang="nl-NL" dirty="0"/>
              <a:t>, </a:t>
            </a:r>
            <a:r>
              <a:rPr lang="nl-NL" dirty="0" err="1"/>
              <a:t>Davina</a:t>
            </a:r>
            <a:r>
              <a:rPr lang="nl-NL" dirty="0"/>
              <a:t> Michelle, </a:t>
            </a:r>
            <a:r>
              <a:rPr lang="nl-NL" dirty="0" err="1"/>
              <a:t>Najib</a:t>
            </a:r>
            <a:r>
              <a:rPr lang="nl-NL" dirty="0"/>
              <a:t> Amhali en Kjeld Nuis</a:t>
            </a:r>
          </a:p>
        </p:txBody>
      </p:sp>
      <p:sp>
        <p:nvSpPr>
          <p:cNvPr id="19" name="Tijdelijke aanduiding voor afbeelding 18">
            <a:extLst>
              <a:ext uri="{FF2B5EF4-FFF2-40B4-BE49-F238E27FC236}">
                <a16:creationId xmlns:a16="http://schemas.microsoft.com/office/drawing/2014/main" id="{034576D2-A5BC-2D74-E41F-7D1A74658DA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" name="Tijdelijke aanduiding voor afbeelding 19">
            <a:extLst>
              <a:ext uri="{FF2B5EF4-FFF2-40B4-BE49-F238E27FC236}">
                <a16:creationId xmlns:a16="http://schemas.microsoft.com/office/drawing/2014/main" id="{A3856222-C9F7-C06F-D6D3-6295F0445B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1" name="Tijdelijke aanduiding voor afbeelding 20">
            <a:extLst>
              <a:ext uri="{FF2B5EF4-FFF2-40B4-BE49-F238E27FC236}">
                <a16:creationId xmlns:a16="http://schemas.microsoft.com/office/drawing/2014/main" id="{83FC5699-0777-F192-EEC6-99DAA9B0FC0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2" name="Tijdelijke aanduiding voor afbeelding 21">
            <a:extLst>
              <a:ext uri="{FF2B5EF4-FFF2-40B4-BE49-F238E27FC236}">
                <a16:creationId xmlns:a16="http://schemas.microsoft.com/office/drawing/2014/main" id="{5A9F8368-8401-D043-BE69-06F97019CF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3" name="Tijdelijke aanduiding voor afbeelding 22">
            <a:extLst>
              <a:ext uri="{FF2B5EF4-FFF2-40B4-BE49-F238E27FC236}">
                <a16:creationId xmlns:a16="http://schemas.microsoft.com/office/drawing/2014/main" id="{1EF17BCD-2D27-7241-251F-7E7F55FEF6D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4" name="Tijdelijke aanduiding voor afbeelding 23">
            <a:extLst>
              <a:ext uri="{FF2B5EF4-FFF2-40B4-BE49-F238E27FC236}">
                <a16:creationId xmlns:a16="http://schemas.microsoft.com/office/drawing/2014/main" id="{4905EAC7-82CF-C591-D984-28D79CDECAD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5" name="Tijdelijke aanduiding voor afbeelding 24">
            <a:extLst>
              <a:ext uri="{FF2B5EF4-FFF2-40B4-BE49-F238E27FC236}">
                <a16:creationId xmlns:a16="http://schemas.microsoft.com/office/drawing/2014/main" id="{105F02C9-F8AF-23DB-AEE9-4DC6151CA0A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7" name="Tijdelijke aanduiding voor afbeelding 26">
            <a:extLst>
              <a:ext uri="{FF2B5EF4-FFF2-40B4-BE49-F238E27FC236}">
                <a16:creationId xmlns:a16="http://schemas.microsoft.com/office/drawing/2014/main" id="{179132F8-36A1-AF47-90CA-71AC33EDDC7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6" name="Tijdelijke aanduiding voor afbeelding 25">
            <a:extLst>
              <a:ext uri="{FF2B5EF4-FFF2-40B4-BE49-F238E27FC236}">
                <a16:creationId xmlns:a16="http://schemas.microsoft.com/office/drawing/2014/main" id="{6A8E95BF-8DD9-9B64-298A-91B3C16FF6E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 descr="Afbeelding met Menselijk gezicht, kleding, schermopname, persoon&#10;&#10;Door AI gegenereerde inhoud is mogelijk onjuist.">
            <a:extLst>
              <a:ext uri="{FF2B5EF4-FFF2-40B4-BE49-F238E27FC236}">
                <a16:creationId xmlns:a16="http://schemas.microsoft.com/office/drawing/2014/main" id="{13547EFC-604E-BA42-AFC8-BD2F1CE3B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32737"/>
            <a:ext cx="11622881" cy="183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568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02CBE-4A41-83BB-5223-52A59AEBB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el 20">
            <a:extLst>
              <a:ext uri="{FF2B5EF4-FFF2-40B4-BE49-F238E27FC236}">
                <a16:creationId xmlns:a16="http://schemas.microsoft.com/office/drawing/2014/main" id="{CDA74AC5-30A1-D73D-437B-F0C48D46E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Sterk partnermerk</a:t>
            </a:r>
          </a:p>
        </p:txBody>
      </p:sp>
      <p:sp>
        <p:nvSpPr>
          <p:cNvPr id="22" name="Tijdelijke aanduiding voor tekst 21">
            <a:extLst>
              <a:ext uri="{FF2B5EF4-FFF2-40B4-BE49-F238E27FC236}">
                <a16:creationId xmlns:a16="http://schemas.microsoft.com/office/drawing/2014/main" id="{FA168FC4-16E0-B16E-AB17-00AC175FC5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l-NL" dirty="0"/>
              <a:t>Maatschappelijk rendement van een donatie aan de voedselbank. </a:t>
            </a:r>
          </a:p>
          <a:p>
            <a:endParaRPr lang="nl-NL" i="1" dirty="0"/>
          </a:p>
          <a:p>
            <a:r>
              <a:rPr lang="nl-NL" i="1" dirty="0"/>
              <a:t>Bron: </a:t>
            </a:r>
            <a:r>
              <a:rPr lang="nl-NL" i="1" dirty="0" err="1"/>
              <a:t>Beerda</a:t>
            </a:r>
            <a:r>
              <a:rPr lang="nl-NL" i="1" dirty="0"/>
              <a:t> merkonderzoek april 2024</a:t>
            </a:r>
          </a:p>
          <a:p>
            <a:endParaRPr lang="nl-NL" dirty="0"/>
          </a:p>
        </p:txBody>
      </p:sp>
      <p:sp>
        <p:nvSpPr>
          <p:cNvPr id="23" name="Tijdelijke aanduiding voor tekst 22">
            <a:extLst>
              <a:ext uri="{FF2B5EF4-FFF2-40B4-BE49-F238E27FC236}">
                <a16:creationId xmlns:a16="http://schemas.microsoft.com/office/drawing/2014/main" id="{3A268F9C-3E18-B64A-1502-3D356E0F83B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63833" y="1335068"/>
            <a:ext cx="4089659" cy="432392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#4</a:t>
            </a:r>
          </a:p>
          <a:p>
            <a:endParaRPr lang="nl-NL" dirty="0"/>
          </a:p>
        </p:txBody>
      </p:sp>
      <p:sp>
        <p:nvSpPr>
          <p:cNvPr id="24" name="Tijdelijke aanduiding voor tekst 23">
            <a:extLst>
              <a:ext uri="{FF2B5EF4-FFF2-40B4-BE49-F238E27FC236}">
                <a16:creationId xmlns:a16="http://schemas.microsoft.com/office/drawing/2014/main" id="{C5DFEF24-74E0-37FC-E1BA-C829DA0DA1C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63833" y="1767459"/>
            <a:ext cx="4082571" cy="303100"/>
          </a:xfrm>
        </p:spPr>
        <p:txBody>
          <a:bodyPr>
            <a:normAutofit fontScale="62500" lnSpcReduction="20000"/>
          </a:bodyPr>
          <a:lstStyle/>
          <a:p>
            <a:r>
              <a:rPr lang="nl-NL" dirty="0">
                <a:latin typeface="Open Sans" panose="020B0606030504020204" pitchFamily="34" charset="0"/>
                <a:cs typeface="Open Sans" panose="020B0606030504020204" pitchFamily="34" charset="0"/>
              </a:rPr>
              <a:t>Top 100 sterkste goede doelen merken NL</a:t>
            </a:r>
          </a:p>
          <a:p>
            <a:endParaRPr lang="nl-NL" dirty="0"/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31C66409-ADC4-8EB6-402A-8027B96CA70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56745" y="2157315"/>
            <a:ext cx="4089659" cy="432392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#7</a:t>
            </a:r>
          </a:p>
          <a:p>
            <a:endParaRPr lang="nl-NL" dirty="0"/>
          </a:p>
        </p:txBody>
      </p:sp>
      <p:sp>
        <p:nvSpPr>
          <p:cNvPr id="26" name="Tijdelijke aanduiding voor tekst 25">
            <a:extLst>
              <a:ext uri="{FF2B5EF4-FFF2-40B4-BE49-F238E27FC236}">
                <a16:creationId xmlns:a16="http://schemas.microsoft.com/office/drawing/2014/main" id="{6C197FB8-B1FE-0A72-086D-80DA166BDB7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56745" y="2589706"/>
            <a:ext cx="4089659" cy="303100"/>
          </a:xfrm>
        </p:spPr>
        <p:txBody>
          <a:bodyPr>
            <a:normAutofit fontScale="62500" lnSpcReduction="20000"/>
          </a:bodyPr>
          <a:lstStyle/>
          <a:p>
            <a:r>
              <a:rPr lang="nl-NL" dirty="0">
                <a:latin typeface="Open Sans" panose="020B0606030504020204" pitchFamily="34" charset="0"/>
                <a:cs typeface="Open Sans" panose="020B0606030504020204" pitchFamily="34" charset="0"/>
              </a:rPr>
              <a:t>Meest gewaardeerde goede doelen merk NL</a:t>
            </a:r>
          </a:p>
          <a:p>
            <a:endParaRPr lang="nl-NL" dirty="0"/>
          </a:p>
        </p:txBody>
      </p:sp>
      <p:sp>
        <p:nvSpPr>
          <p:cNvPr id="27" name="Tijdelijke aanduiding voor tekst 26">
            <a:extLst>
              <a:ext uri="{FF2B5EF4-FFF2-40B4-BE49-F238E27FC236}">
                <a16:creationId xmlns:a16="http://schemas.microsoft.com/office/drawing/2014/main" id="{8891660B-C124-B9D4-ABFF-46B75DAF369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49657" y="2972478"/>
            <a:ext cx="4089659" cy="432392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EE7402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+ associaties</a:t>
            </a:r>
          </a:p>
          <a:p>
            <a:endParaRPr lang="nl-NL" dirty="0"/>
          </a:p>
        </p:txBody>
      </p:sp>
      <p:sp>
        <p:nvSpPr>
          <p:cNvPr id="28" name="Tijdelijke aanduiding voor tekst 27">
            <a:extLst>
              <a:ext uri="{FF2B5EF4-FFF2-40B4-BE49-F238E27FC236}">
                <a16:creationId xmlns:a16="http://schemas.microsoft.com/office/drawing/2014/main" id="{7B27E70D-676A-8322-D3E8-4C9A638137BD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49657" y="3404869"/>
            <a:ext cx="4082571" cy="303100"/>
          </a:xfrm>
        </p:spPr>
        <p:txBody>
          <a:bodyPr>
            <a:normAutofit fontScale="62500" lnSpcReduction="20000"/>
          </a:bodyPr>
          <a:lstStyle/>
          <a:p>
            <a:r>
              <a:rPr lang="nl-NL" dirty="0">
                <a:latin typeface="Open Sans" panose="020B0606030504020204" pitchFamily="34" charset="0"/>
                <a:cs typeface="Open Sans" panose="020B0606030504020204" pitchFamily="34" charset="0"/>
              </a:rPr>
              <a:t>Actief, betrouwbaar, degelijk en sympathiek</a:t>
            </a:r>
          </a:p>
          <a:p>
            <a:endParaRPr lang="nl-NL" dirty="0"/>
          </a:p>
        </p:txBody>
      </p:sp>
      <p:sp>
        <p:nvSpPr>
          <p:cNvPr id="33" name="Tijdelijke aanduiding voor tekst 32">
            <a:extLst>
              <a:ext uri="{FF2B5EF4-FFF2-40B4-BE49-F238E27FC236}">
                <a16:creationId xmlns:a16="http://schemas.microsoft.com/office/drawing/2014/main" id="{FCC77DDF-1FC0-BBC3-2A17-7D7078F9D67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42569" y="3794725"/>
            <a:ext cx="4089659" cy="432392"/>
          </a:xfrm>
        </p:spPr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34" name="Tijdelijke aanduiding voor tekst 33">
            <a:extLst>
              <a:ext uri="{FF2B5EF4-FFF2-40B4-BE49-F238E27FC236}">
                <a16:creationId xmlns:a16="http://schemas.microsoft.com/office/drawing/2014/main" id="{9F828133-C802-A1CA-B9F7-75178D5748C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42569" y="4227116"/>
            <a:ext cx="4089659" cy="303100"/>
          </a:xfrm>
        </p:spPr>
        <p:txBody>
          <a:bodyPr>
            <a:normAutofit fontScale="92500" lnSpcReduction="20000"/>
          </a:bodyPr>
          <a:lstStyle/>
          <a:p>
            <a:endParaRPr lang="nl-NL"/>
          </a:p>
        </p:txBody>
      </p:sp>
      <p:sp>
        <p:nvSpPr>
          <p:cNvPr id="35" name="Tijdelijke aanduiding voor tekst 34">
            <a:extLst>
              <a:ext uri="{FF2B5EF4-FFF2-40B4-BE49-F238E27FC236}">
                <a16:creationId xmlns:a16="http://schemas.microsoft.com/office/drawing/2014/main" id="{8268D9CB-BB2A-870D-F0CC-F493F297A62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35480" y="4609888"/>
            <a:ext cx="4089659" cy="432392"/>
          </a:xfrm>
        </p:spPr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36" name="Tijdelijke aanduiding voor tekst 35">
            <a:extLst>
              <a:ext uri="{FF2B5EF4-FFF2-40B4-BE49-F238E27FC236}">
                <a16:creationId xmlns:a16="http://schemas.microsoft.com/office/drawing/2014/main" id="{7C274964-ECDA-0226-7955-F075EB7122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35480" y="5042279"/>
            <a:ext cx="4082571" cy="303100"/>
          </a:xfrm>
        </p:spPr>
        <p:txBody>
          <a:bodyPr>
            <a:normAutofit fontScale="92500" lnSpcReduction="20000"/>
          </a:bodyPr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14706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94552E-9690-7066-160B-B32308380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Dus...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C62E91-322E-DB8E-9C8B-66908925BFE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nl-NL" dirty="0"/>
              <a:t>Hulp nodig? </a:t>
            </a:r>
          </a:p>
          <a:p>
            <a:r>
              <a:rPr lang="nl-NL" dirty="0"/>
              <a:t>Betekenisvol vrijwilligerswerk doen?</a:t>
            </a:r>
          </a:p>
          <a:p>
            <a:r>
              <a:rPr lang="nl-NL" dirty="0"/>
              <a:t>Maatschappelijk betrokken leven of ondernemen?</a:t>
            </a:r>
          </a:p>
        </p:txBody>
      </p:sp>
      <p:pic>
        <p:nvPicPr>
          <p:cNvPr id="6" name="Tijdelijke aanduiding voor afbeelding 5" descr="Afbeelding met kleding, persoon, schoeisel, overdekt&#10;&#10;Door AI gegenereerde inhoud is mogelijk onjuist.">
            <a:extLst>
              <a:ext uri="{FF2B5EF4-FFF2-40B4-BE49-F238E27FC236}">
                <a16:creationId xmlns:a16="http://schemas.microsoft.com/office/drawing/2014/main" id="{B1855B23-D923-8A26-1E56-89ABE3D264E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638" b="1638"/>
          <a:stretch/>
        </p:blipFill>
        <p:spPr/>
      </p:pic>
      <p:grpSp>
        <p:nvGrpSpPr>
          <p:cNvPr id="8" name="Groep 7">
            <a:extLst>
              <a:ext uri="{FF2B5EF4-FFF2-40B4-BE49-F238E27FC236}">
                <a16:creationId xmlns:a16="http://schemas.microsoft.com/office/drawing/2014/main" id="{8215CF8C-1A8C-17CE-9A97-52A7939ACDA8}"/>
              </a:ext>
            </a:extLst>
          </p:cNvPr>
          <p:cNvGrpSpPr/>
          <p:nvPr/>
        </p:nvGrpSpPr>
        <p:grpSpPr>
          <a:xfrm>
            <a:off x="6827529" y="4513553"/>
            <a:ext cx="4096555" cy="1573314"/>
            <a:chOff x="6545247" y="675419"/>
            <a:chExt cx="4096555" cy="1573314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01565DE9-1BAD-B58A-B5C1-4F2C68989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 rot="21397523">
              <a:off x="6545247" y="675419"/>
              <a:ext cx="4096555" cy="1573314"/>
            </a:xfrm>
            <a:prstGeom prst="rect">
              <a:avLst/>
            </a:prstGeom>
          </p:spPr>
        </p:pic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972F1F35-B2AB-2C31-16B2-FC43B1E8267D}"/>
                </a:ext>
              </a:extLst>
            </p:cNvPr>
            <p:cNvSpPr txBox="1"/>
            <p:nvPr/>
          </p:nvSpPr>
          <p:spPr>
            <a:xfrm rot="21388745">
              <a:off x="7073985" y="1069660"/>
              <a:ext cx="2662282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Onze vrijwilligers de </a:t>
              </a:r>
              <a:b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</a:br>
              <a:r>
                <a:rPr lang="nl-NL" sz="1500" b="1" dirty="0">
                  <a:solidFill>
                    <a:schemeClr val="bg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kracht van de organisatie</a:t>
              </a:r>
            </a:p>
            <a:p>
              <a:endParaRPr lang="nl-NL" sz="15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7" name="Graphic 6">
            <a:extLst>
              <a:ext uri="{FF2B5EF4-FFF2-40B4-BE49-F238E27FC236}">
                <a16:creationId xmlns:a16="http://schemas.microsoft.com/office/drawing/2014/main" id="{3181022B-0483-4435-4B67-04EC4C633E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8763000" y="2197288"/>
            <a:ext cx="3566989" cy="439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3FB2F-47C4-B630-8ED6-181308BF9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Je bent welkom!</a:t>
            </a:r>
          </a:p>
        </p:txBody>
      </p:sp>
    </p:spTree>
    <p:extLst>
      <p:ext uri="{BB962C8B-B14F-4D97-AF65-F5344CB8AC3E}">
        <p14:creationId xmlns:p14="http://schemas.microsoft.com/office/powerpoint/2010/main" val="31216101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913121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Voedselbank 1">
      <a:dk1>
        <a:srgbClr val="000000"/>
      </a:dk1>
      <a:lt1>
        <a:srgbClr val="FFFFFF"/>
      </a:lt1>
      <a:dk2>
        <a:srgbClr val="000000"/>
      </a:dk2>
      <a:lt2>
        <a:srgbClr val="E8E8E8"/>
      </a:lt2>
      <a:accent1>
        <a:srgbClr val="EE7402"/>
      </a:accent1>
      <a:accent2>
        <a:srgbClr val="006800"/>
      </a:accent2>
      <a:accent3>
        <a:srgbClr val="029100"/>
      </a:accent3>
      <a:accent4>
        <a:srgbClr val="EE7402"/>
      </a:accent4>
      <a:accent5>
        <a:srgbClr val="EE7402"/>
      </a:accent5>
      <a:accent6>
        <a:srgbClr val="ED7402"/>
      </a:accent6>
      <a:hlink>
        <a:srgbClr val="0078B3"/>
      </a:hlink>
      <a:folHlink>
        <a:srgbClr val="000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dedeck Voedselbanken Nederland 2025-2026_1" id="{9D77F2CB-47E4-4B4A-A6CD-7B420AF4B871}" vid="{7966E982-0566-9E41-8237-1D189A01BB52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776EECB1A63241908EDC3222F429BD" ma:contentTypeVersion="13" ma:contentTypeDescription="Een nieuw document maken." ma:contentTypeScope="" ma:versionID="dd15b9dca62f2a819adb51ee53f15412">
  <xsd:schema xmlns:xsd="http://www.w3.org/2001/XMLSchema" xmlns:xs="http://www.w3.org/2001/XMLSchema" xmlns:p="http://schemas.microsoft.com/office/2006/metadata/properties" xmlns:ns2="ca153177-3882-4834-8acd-c0ea3441c809" xmlns:ns3="fb2bee70-04d9-4edd-b870-6e3e4e805582" targetNamespace="http://schemas.microsoft.com/office/2006/metadata/properties" ma:root="true" ma:fieldsID="60b729a2514feaaf9410cb1476f0365b" ns2:_="" ns3:_="">
    <xsd:import namespace="ca153177-3882-4834-8acd-c0ea3441c809"/>
    <xsd:import namespace="fb2bee70-04d9-4edd-b870-6e3e4e805582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153177-3882-4834-8acd-c0ea3441c80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Afbeeldingtags" ma:readOnly="false" ma:fieldId="{5cf76f15-5ced-4ddc-b409-7134ff3c332f}" ma:taxonomyMulti="true" ma:sspId="07b175a7-3558-4705-a554-3704c36904b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2bee70-04d9-4edd-b870-6e3e4e805582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f7972d43-a95a-499e-933a-1357a71b2df8}" ma:internalName="TaxCatchAll" ma:showField="CatchAllData" ma:web="fb2bee70-04d9-4edd-b870-6e3e4e80558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a153177-3882-4834-8acd-c0ea3441c809">
      <Terms xmlns="http://schemas.microsoft.com/office/infopath/2007/PartnerControls"/>
    </lcf76f155ced4ddcb4097134ff3c332f>
    <TaxCatchAll xmlns="fb2bee70-04d9-4edd-b870-6e3e4e805582" xsi:nil="true"/>
    <MediaLengthInSeconds xmlns="ca153177-3882-4834-8acd-c0ea3441c809" xsi:nil="true"/>
  </documentManagement>
</p:properties>
</file>

<file path=customXml/itemProps1.xml><?xml version="1.0" encoding="utf-8"?>
<ds:datastoreItem xmlns:ds="http://schemas.openxmlformats.org/officeDocument/2006/customXml" ds:itemID="{3AA3FFCA-A883-42C7-8C18-5603B37C0F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a153177-3882-4834-8acd-c0ea3441c809"/>
    <ds:schemaRef ds:uri="fb2bee70-04d9-4edd-b870-6e3e4e8055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77C7D7-CF86-4433-A310-629B289A06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729506-5D61-400A-9179-E3394032929C}">
  <ds:schemaRefs>
    <ds:schemaRef ds:uri="http://schemas.microsoft.com/office/2006/metadata/properties"/>
    <ds:schemaRef ds:uri="http://schemas.microsoft.com/office/infopath/2007/PartnerControls"/>
    <ds:schemaRef ds:uri="ca153177-3882-4834-8acd-c0ea3441c809"/>
    <ds:schemaRef ds:uri="fb2bee70-04d9-4edd-b870-6e3e4e80558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8980</TotalTime>
  <Words>980</Words>
  <Application>Microsoft Macintosh PowerPoint</Application>
  <PresentationFormat>Breedbeeld</PresentationFormat>
  <Paragraphs>208</Paragraphs>
  <Slides>38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3" baseType="lpstr">
      <vt:lpstr>Arial</vt:lpstr>
      <vt:lpstr>Open Sans</vt:lpstr>
      <vt:lpstr>Arial Bold</vt:lpstr>
      <vt:lpstr>Calibri</vt:lpstr>
      <vt:lpstr>Kantoorthema</vt:lpstr>
      <vt:lpstr>PowerPoint-presentatie</vt:lpstr>
      <vt:lpstr>PowerPoint-presentatie</vt:lpstr>
      <vt:lpstr>Presentatie Voedselbank Ambassadeurs</vt:lpstr>
      <vt:lpstr>Presentatie 1 juni 2025</vt:lpstr>
      <vt:lpstr>Waarom</vt:lpstr>
      <vt:lpstr>Wat we doen</vt:lpstr>
      <vt:lpstr>Hoe we dat doen</vt:lpstr>
      <vt:lpstr>Vereniging van Voedselbanken</vt:lpstr>
      <vt:lpstr>Hoe we dat doen</vt:lpstr>
      <vt:lpstr>Hoe we dat doen</vt:lpstr>
      <vt:lpstr>&gt; 14.000 vrijwilligers</vt:lpstr>
      <vt:lpstr>&gt; 14.000 vrijwilligers</vt:lpstr>
      <vt:lpstr>Vrijwilliger én professioneel</vt:lpstr>
      <vt:lpstr>“Nu hebben mijn kinderen weer  een gevulde  broodtrommel en hoef ik niet steeds te stressen over geld”</vt:lpstr>
      <vt:lpstr>Óp de korte termijn,  vóór de lange termijn</vt:lpstr>
      <vt:lpstr>Hoe we helpen</vt:lpstr>
      <vt:lpstr>Wie we helpen</vt:lpstr>
      <vt:lpstr>Geen pakket zonder traject</vt:lpstr>
      <vt:lpstr>Wie we nog niet kunnen helpen</vt:lpstr>
      <vt:lpstr>Daarom: Onder de Radar</vt:lpstr>
      <vt:lpstr>Campagne ook voor jou</vt:lpstr>
      <vt:lpstr>“Nu hebben mijn kinderen weer  een gevulde  broodtrommel en hoef ik niet steeds te stressen over geld”</vt:lpstr>
      <vt:lpstr>Goed voedsel</vt:lpstr>
      <vt:lpstr>Goed, gezond  en genoeg</vt:lpstr>
      <vt:lpstr>Goed, gezond en genoeg</vt:lpstr>
      <vt:lpstr>Groeiende uitdaging</vt:lpstr>
      <vt:lpstr>Voedsel doneren</vt:lpstr>
      <vt:lpstr>Goed voor mens,  merk en samenleving</vt:lpstr>
      <vt:lpstr>Waarom geld?</vt:lpstr>
      <vt:lpstr>Particulier en zakelijk</vt:lpstr>
      <vt:lpstr>Het kleine heeft grote betekenis</vt:lpstr>
      <vt:lpstr>1 euro = 12 euro</vt:lpstr>
      <vt:lpstr>Versterk je CSRD</vt:lpstr>
      <vt:lpstr>Activeer je merk</vt:lpstr>
      <vt:lpstr>Sterk partnermerk</vt:lpstr>
      <vt:lpstr>Dus...</vt:lpstr>
      <vt:lpstr>Je bent welkom!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Veerle van Reisen</dc:creator>
  <cp:lastModifiedBy>Patricia Derks | Imagro</cp:lastModifiedBy>
  <cp:revision>45</cp:revision>
  <dcterms:created xsi:type="dcterms:W3CDTF">2023-08-18T07:48:45Z</dcterms:created>
  <dcterms:modified xsi:type="dcterms:W3CDTF">2025-05-28T15:09:04Z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0x010100A6776EECB1A63241908EDC3222F429BD</vt:lpwstr>
  </property>
  <property fmtid="{D5CDD505-2E9C-101B-9397-08002B2CF9AE}" pid="3" name="Order">
    <vt:lpwstr>1586500.00000000</vt:lpwstr>
  </property>
  <property fmtid="{D5CDD505-2E9C-101B-9397-08002B2CF9AE}" pid="4" name="xd_ProgID">
    <vt:lpwstr/>
  </property>
  <property fmtid="{D5CDD505-2E9C-101B-9397-08002B2CF9AE}" pid="5" name="MediaServiceImageTags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