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307" r:id="rId2"/>
    <p:sldId id="283" r:id="rId3"/>
    <p:sldId id="322" r:id="rId4"/>
    <p:sldId id="321" r:id="rId5"/>
    <p:sldId id="318" r:id="rId6"/>
    <p:sldId id="323" r:id="rId7"/>
    <p:sldId id="324" r:id="rId8"/>
    <p:sldId id="325" r:id="rId9"/>
    <p:sldId id="327" r:id="rId10"/>
    <p:sldId id="326"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654"/>
  </p:normalViewPr>
  <p:slideViewPr>
    <p:cSldViewPr snapToGrid="0">
      <p:cViewPr varScale="1">
        <p:scale>
          <a:sx n="126" d="100"/>
          <a:sy n="126" d="100"/>
        </p:scale>
        <p:origin x="58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AB2963-72A5-0B40-8A60-4B542B8841E0}" type="datetimeFigureOut">
              <a:rPr lang="nl-NL" smtClean="0"/>
              <a:t>14-10-2025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EEB25-2AFA-374A-98CB-C44683FA1AEC}" type="slidenum">
              <a:rPr lang="nl-NL" smtClean="0"/>
              <a:t>‹nr.›</a:t>
            </a:fld>
            <a:endParaRPr lang="nl-NL"/>
          </a:p>
        </p:txBody>
      </p:sp>
    </p:spTree>
    <p:extLst>
      <p:ext uri="{BB962C8B-B14F-4D97-AF65-F5344CB8AC3E}">
        <p14:creationId xmlns:p14="http://schemas.microsoft.com/office/powerpoint/2010/main" val="3939118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0F69FB5-CF58-524A-BFCF-1F9A907890BE}" type="slidenum">
              <a:rPr lang="nl-NL" smtClean="0"/>
              <a:t>1</a:t>
            </a:fld>
            <a:endParaRPr lang="nl-NL"/>
          </a:p>
        </p:txBody>
      </p:sp>
    </p:spTree>
    <p:extLst>
      <p:ext uri="{BB962C8B-B14F-4D97-AF65-F5344CB8AC3E}">
        <p14:creationId xmlns:p14="http://schemas.microsoft.com/office/powerpoint/2010/main" val="1900404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3297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D8C17-4AC6-DD7E-76A5-3F2AA196717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E9BE50-8A8D-F4F0-FAA7-2DA5F396254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D0B1D88-C9B7-4243-EE6F-25971BABE498}"/>
              </a:ext>
            </a:extLst>
          </p:cNvPr>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a:extLst>
              <a:ext uri="{FF2B5EF4-FFF2-40B4-BE49-F238E27FC236}">
                <a16:creationId xmlns:a16="http://schemas.microsoft.com/office/drawing/2014/main" id="{21A6EA88-65F2-73E8-5242-25891A7E21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0603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buClr>
                <a:srgbClr val="EF7102"/>
              </a:buClr>
              <a:buFont typeface="Arial" charset="0"/>
              <a:buNone/>
            </a:pPr>
            <a:endParaRPr lang="nl-NL" sz="1300">
              <a:solidFill>
                <a:schemeClr val="tx1">
                  <a:lumMod val="65000"/>
                  <a:lumOff val="35000"/>
                </a:schemeClr>
              </a:solidFill>
              <a:latin typeface="Arial" charset="0"/>
              <a:ea typeface="Arial" charset="0"/>
              <a:cs typeface="Arial" charset="0"/>
            </a:endParaRPr>
          </a:p>
          <a:p>
            <a:endParaRPr lang="nl-NL"/>
          </a:p>
        </p:txBody>
      </p:sp>
      <p:sp>
        <p:nvSpPr>
          <p:cNvPr id="4" name="Tijdelijke aanduiding voor dianummer 3"/>
          <p:cNvSpPr>
            <a:spLocks noGrp="1"/>
          </p:cNvSpPr>
          <p:nvPr>
            <p:ph type="sldNum" sz="quarter" idx="10"/>
          </p:nvPr>
        </p:nvSpPr>
        <p:spPr/>
        <p:txBody>
          <a:bodyPr/>
          <a:lstStyle/>
          <a:p>
            <a:fld id="{D0F69FB5-CF58-524A-BFCF-1F9A907890BE}" type="slidenum">
              <a:rPr lang="nl-NL" smtClean="0"/>
              <a:t>4</a:t>
            </a:fld>
            <a:endParaRPr lang="nl-NL"/>
          </a:p>
        </p:txBody>
      </p:sp>
    </p:spTree>
    <p:extLst>
      <p:ext uri="{BB962C8B-B14F-4D97-AF65-F5344CB8AC3E}">
        <p14:creationId xmlns:p14="http://schemas.microsoft.com/office/powerpoint/2010/main" val="2865878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buClr>
                <a:srgbClr val="EF7102"/>
              </a:buClr>
              <a:buFont typeface="Arial" charset="0"/>
              <a:buNone/>
            </a:pPr>
            <a:endParaRPr lang="nl-NL" sz="1300">
              <a:solidFill>
                <a:schemeClr val="tx1">
                  <a:lumMod val="65000"/>
                  <a:lumOff val="35000"/>
                </a:schemeClr>
              </a:solidFill>
              <a:latin typeface="Arial" charset="0"/>
              <a:ea typeface="Arial" charset="0"/>
              <a:cs typeface="Arial" charset="0"/>
            </a:endParaRPr>
          </a:p>
          <a:p>
            <a:endParaRPr lang="nl-NL"/>
          </a:p>
        </p:txBody>
      </p:sp>
      <p:sp>
        <p:nvSpPr>
          <p:cNvPr id="4" name="Tijdelijke aanduiding voor dianummer 3"/>
          <p:cNvSpPr>
            <a:spLocks noGrp="1"/>
          </p:cNvSpPr>
          <p:nvPr>
            <p:ph type="sldNum" sz="quarter" idx="10"/>
          </p:nvPr>
        </p:nvSpPr>
        <p:spPr/>
        <p:txBody>
          <a:bodyPr/>
          <a:lstStyle/>
          <a:p>
            <a:fld id="{D0F69FB5-CF58-524A-BFCF-1F9A907890BE}" type="slidenum">
              <a:rPr lang="nl-NL" smtClean="0"/>
              <a:t>5</a:t>
            </a:fld>
            <a:endParaRPr lang="nl-NL"/>
          </a:p>
        </p:txBody>
      </p:sp>
    </p:spTree>
    <p:extLst>
      <p:ext uri="{BB962C8B-B14F-4D97-AF65-F5344CB8AC3E}">
        <p14:creationId xmlns:p14="http://schemas.microsoft.com/office/powerpoint/2010/main" val="237193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6DE74-5520-FA35-21E9-061D7F1624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CEC6D1-18CD-23F6-6C09-891BE3A9573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178C6BC-6629-5761-42F3-D0BCA0E8B43A}"/>
              </a:ext>
            </a:extLst>
          </p:cNvPr>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a:extLst>
              <a:ext uri="{FF2B5EF4-FFF2-40B4-BE49-F238E27FC236}">
                <a16:creationId xmlns:a16="http://schemas.microsoft.com/office/drawing/2014/main" id="{D03B1842-5C28-AA44-6785-1993CF571E6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4352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40C27-8520-B13D-38E1-A13D90219D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C85D98-FF49-545D-5452-BCBD1D69908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F043FE6-F913-5BDA-9ACC-D9C2D40B756A}"/>
              </a:ext>
            </a:extLst>
          </p:cNvPr>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a:extLst>
              <a:ext uri="{FF2B5EF4-FFF2-40B4-BE49-F238E27FC236}">
                <a16:creationId xmlns:a16="http://schemas.microsoft.com/office/drawing/2014/main" id="{D6513553-D6B9-6342-96CC-FB83B5D8B03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3695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4B95-DDAD-73F0-03CB-7893E8FA0C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F10524-9A93-A3CF-9FA8-BD6CCB49C1D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24B545-39EC-447F-FE70-62DDBBAE2269}"/>
              </a:ext>
            </a:extLst>
          </p:cNvPr>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a:extLst>
              <a:ext uri="{FF2B5EF4-FFF2-40B4-BE49-F238E27FC236}">
                <a16:creationId xmlns:a16="http://schemas.microsoft.com/office/drawing/2014/main" id="{6B09DBA0-400A-36B8-B8FB-5C3F2286569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5070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9861-639F-CF55-C159-670247AF04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176F2D-4B78-59C3-D0D9-B035C84044E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8EC8007-B9F0-5745-4222-9403665194C7}"/>
              </a:ext>
            </a:extLst>
          </p:cNvPr>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a:extLst>
              <a:ext uri="{FF2B5EF4-FFF2-40B4-BE49-F238E27FC236}">
                <a16:creationId xmlns:a16="http://schemas.microsoft.com/office/drawing/2014/main" id="{DBA86A3B-939C-DEE8-FFBE-54E12DB244A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0949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2F411-596A-823C-F2D5-2F117B644B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2A243B-4B8B-E02C-63E8-4080F70FE53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93C759-039B-28E4-69C0-F4A89D979E93}"/>
              </a:ext>
            </a:extLst>
          </p:cNvPr>
          <p:cNvSpPr>
            <a:spLocks noGrp="1"/>
          </p:cNvSpPr>
          <p:nvPr>
            <p:ph type="body" idx="1"/>
          </p:nvPr>
        </p:nvSpPr>
        <p:spPr/>
        <p:txBody>
          <a:bodyPr/>
          <a:lstStyle/>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De Missie van de Voedselbank is het gratis verstrekken van verkregen voedsel aan mensen in Nederland die het tijdelijk zelf niet redden. We doen dat uitsluitend met vrijwilligers</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Visie: In Nederland leeft meer dan 1 miljoen mensen onder de armoedegrens. De Voedselbanken helpen diegene die het financieel echt even niet redden door ze tijdelijk te voorzien van voedselpakketten. Om onze klanten van eten te kunnen voorzien, werken we samen met bedrijven, instellingen, overheden en particulieren. Zo zorgen we er samen voor dat armoede wordt bestreden, maar ook dat voedseloverschotten verdwijnen en het milieu minder wordt belast. </a:t>
            </a: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Om de zelfredzaamheid van onze klanten te vergroten, werken we samen met lokale organisaties die onze klanten helpen om weer op eigen benen te staan. Voedselhulp moet immers altijd tijdelijk zijn.</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b="1" dirty="0">
                <a:solidFill>
                  <a:schemeClr val="tx1">
                    <a:lumMod val="65000"/>
                    <a:lumOff val="35000"/>
                  </a:schemeClr>
                </a:solidFill>
                <a:latin typeface="Arial" charset="0"/>
                <a:ea typeface="Arial" charset="0"/>
                <a:cs typeface="Arial" charset="0"/>
              </a:rPr>
              <a:t>Ieder mens in Nederland heeft recht op eten. Wij geven Voedsel aan hen die dit nodig hebben. Wij doen dit zonder oordeel over geloof, ras, afkomst en situatie. Wij geven voedsel wat anders vernietigd zou worden. Zo leveren wij onze bijdrage aan Mens en Milieu.</a:t>
            </a:r>
          </a:p>
          <a:p>
            <a:pPr>
              <a:buClr>
                <a:srgbClr val="EF7102"/>
              </a:buClr>
              <a:buFont typeface="Arial" charset="0"/>
              <a:buNone/>
            </a:pPr>
            <a:endParaRPr lang="nl-NL" sz="1300" dirty="0">
              <a:solidFill>
                <a:schemeClr val="tx1">
                  <a:lumMod val="65000"/>
                  <a:lumOff val="35000"/>
                </a:schemeClr>
              </a:solidFill>
              <a:latin typeface="Arial" charset="0"/>
              <a:ea typeface="Arial" charset="0"/>
              <a:cs typeface="Arial" charset="0"/>
            </a:endParaRPr>
          </a:p>
          <a:p>
            <a:pPr>
              <a:buClr>
                <a:srgbClr val="EF7102"/>
              </a:buClr>
              <a:buFont typeface="Arial" charset="0"/>
              <a:buNone/>
            </a:pPr>
            <a:r>
              <a:rPr lang="nl-NL" sz="1300" dirty="0">
                <a:solidFill>
                  <a:schemeClr val="tx1">
                    <a:lumMod val="65000"/>
                    <a:lumOff val="35000"/>
                  </a:schemeClr>
                </a:solidFill>
                <a:latin typeface="Arial" charset="0"/>
                <a:ea typeface="Arial" charset="0"/>
                <a:cs typeface="Arial" charset="0"/>
              </a:rPr>
              <a:t>Onze kernwaarden die als maatstaf voor ons handelen gelden zijn:</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werken uitsluitend met vrijwilligers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voedsel dat door anderen gedoneerd wordt</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zoveel mogelijk gezond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verstrekken uitsluitend gratis voedsel</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verdelen het voedsel zo eerlijk mogelijk</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neutraal en onafhankelijk (burgers voor burgers)</a:t>
            </a:r>
          </a:p>
          <a:p>
            <a:pPr marL="285750" indent="-285750">
              <a:buClr>
                <a:srgbClr val="EF7102"/>
              </a:buClr>
              <a:buFont typeface="Arial" panose="020B0604020202020204" pitchFamily="34" charset="0"/>
              <a:buChar char="•"/>
            </a:pPr>
            <a:r>
              <a:rPr lang="nl-NL" sz="1300" dirty="0">
                <a:solidFill>
                  <a:schemeClr val="tx1">
                    <a:lumMod val="65000"/>
                    <a:lumOff val="35000"/>
                  </a:schemeClr>
                </a:solidFill>
                <a:latin typeface="Arial" charset="0"/>
                <a:ea typeface="Arial" charset="0"/>
                <a:cs typeface="Arial" charset="0"/>
              </a:rPr>
              <a:t>We zijn transparant in onze verantwoording</a:t>
            </a:r>
          </a:p>
          <a:p>
            <a:endParaRPr lang="nl-NL" dirty="0"/>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De hoofddoelstellingen van de Voedselbank zijn daarbij tweeledig.</a:t>
            </a:r>
          </a:p>
          <a:p>
            <a:pPr>
              <a:buClr>
                <a:srgbClr val="EF7102"/>
              </a:buClr>
              <a:buFont typeface="Arial" charset="0"/>
              <a:buNone/>
            </a:pPr>
            <a:r>
              <a:rPr lang="nl-NL" sz="1200" dirty="0">
                <a:solidFill>
                  <a:schemeClr val="tx1">
                    <a:lumMod val="65000"/>
                    <a:lumOff val="35000"/>
                  </a:schemeClr>
                </a:solidFill>
                <a:latin typeface="Arial" charset="0"/>
                <a:ea typeface="Arial" charset="0"/>
                <a:cs typeface="Arial" charset="0"/>
              </a:rPr>
              <a:t>Allereerst directe voedselhulp bieden aan de allerarmsten in onze samenleving. En of dat nu oorzaak of gevolg is, ook het voorkomen van verspilling van goed voedsel is een doel.</a:t>
            </a:r>
          </a:p>
          <a:p>
            <a:pPr>
              <a:buClr>
                <a:srgbClr val="EF7102"/>
              </a:buClr>
              <a:buFont typeface="Arial" charset="0"/>
              <a:buNone/>
            </a:pPr>
            <a:endParaRPr lang="nl-NL" sz="1200" dirty="0">
              <a:solidFill>
                <a:schemeClr val="tx1">
                  <a:lumMod val="65000"/>
                  <a:lumOff val="35000"/>
                </a:schemeClr>
              </a:solidFill>
              <a:latin typeface="Arial" charset="0"/>
              <a:ea typeface="Arial" charset="0"/>
              <a:cs typeface="Arial" charset="0"/>
            </a:endParaRPr>
          </a:p>
        </p:txBody>
      </p:sp>
      <p:sp>
        <p:nvSpPr>
          <p:cNvPr id="4" name="Tijdelijke aanduiding voor dianummer 3">
            <a:extLst>
              <a:ext uri="{FF2B5EF4-FFF2-40B4-BE49-F238E27FC236}">
                <a16:creationId xmlns:a16="http://schemas.microsoft.com/office/drawing/2014/main" id="{32D3DFF4-561F-6B8E-A81A-45B06E75A9B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F69FB5-CF58-524A-BFCF-1F9A907890BE}" type="slidenum">
              <a:rPr kumimoji="0" lang="nl-NL"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nl-NL"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6018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939BF6-FD51-D0CC-7D4C-9CF689B34A1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9F9CD58-C8D3-FF15-B393-0B67C4F888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FA0776A-906D-2B42-2E2D-787B1C54F4C2}"/>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5" name="Tijdelijke aanduiding voor voettekst 4">
            <a:extLst>
              <a:ext uri="{FF2B5EF4-FFF2-40B4-BE49-F238E27FC236}">
                <a16:creationId xmlns:a16="http://schemas.microsoft.com/office/drawing/2014/main" id="{25D1DB42-D5AD-B364-7C4B-FA142E59A7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F85122-1BEE-35EC-6108-BF824FD855B3}"/>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240239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8AAF3-00B0-F2E2-103D-10A24BA1F0A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467F761-36DD-9667-65EF-9F47316B7FC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598CC5B-EC5D-D759-6745-A6D07FAF4669}"/>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5" name="Tijdelijke aanduiding voor voettekst 4">
            <a:extLst>
              <a:ext uri="{FF2B5EF4-FFF2-40B4-BE49-F238E27FC236}">
                <a16:creationId xmlns:a16="http://schemas.microsoft.com/office/drawing/2014/main" id="{FA99C8CB-4A64-564B-380C-659586E99C3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49DAF46-F32B-54F5-4E31-61A326DF3E4B}"/>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1657671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884903-83D7-5BF5-6545-177A2DE0F7A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2314DA9-5D38-72C1-C4AA-1E19F413F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4DD5369-9FF7-0C51-5321-96732068DD8A}"/>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5" name="Tijdelijke aanduiding voor voettekst 4">
            <a:extLst>
              <a:ext uri="{FF2B5EF4-FFF2-40B4-BE49-F238E27FC236}">
                <a16:creationId xmlns:a16="http://schemas.microsoft.com/office/drawing/2014/main" id="{1CF9D30E-E851-3594-E5C0-A7FFF1BEFB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0807C13-04EB-3487-9BEC-3FC3C0B911B6}"/>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1736018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594DE5-B31F-8203-90D1-9BACDB82FDD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FCAC13D-58F3-0A82-E131-C6AB9967317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3BF4490-0234-34FD-6F34-902D0FD6108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47AEE18-FD76-C7C1-1C1C-B4E9806BF595}"/>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6" name="Tijdelijke aanduiding voor voettekst 5">
            <a:extLst>
              <a:ext uri="{FF2B5EF4-FFF2-40B4-BE49-F238E27FC236}">
                <a16:creationId xmlns:a16="http://schemas.microsoft.com/office/drawing/2014/main" id="{A38C6122-F8B1-BE87-EDDB-F5F4387B406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3328268-9FB4-5351-5CC8-E7558E2352AC}"/>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3948148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AAB624-178D-1564-13C5-24628A6A7AD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FDB4688-E46E-5AF5-842C-8E99E86DAD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6F25595-F1A9-9B88-00ED-970022CD9D1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8299019-3A9C-25AE-505C-03E076DF8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85C1B84-193F-89DF-E79E-5E7DFBC301C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6659EE1-2E40-DC75-9706-44E635CDAF01}"/>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8" name="Tijdelijke aanduiding voor voettekst 7">
            <a:extLst>
              <a:ext uri="{FF2B5EF4-FFF2-40B4-BE49-F238E27FC236}">
                <a16:creationId xmlns:a16="http://schemas.microsoft.com/office/drawing/2014/main" id="{499A1A8D-0D0A-C9E1-27C6-7C66C1A58BAB}"/>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FCAEAD2-B99E-EB36-E5D3-5748256578D1}"/>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3603668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478DC-E3EA-37D7-AEFB-EF61932E56D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21FF3AF-9D3B-EA9A-268E-F442CB9B3C2D}"/>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4" name="Tijdelijke aanduiding voor voettekst 3">
            <a:extLst>
              <a:ext uri="{FF2B5EF4-FFF2-40B4-BE49-F238E27FC236}">
                <a16:creationId xmlns:a16="http://schemas.microsoft.com/office/drawing/2014/main" id="{45B08E1F-C9CD-63C1-CA59-4FB0ABC10BE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BD0078D-B95E-BA35-8698-3D9669EC038E}"/>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916696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3C8EAA2-6A5E-E9BA-5CF0-AA71CF2C0A26}"/>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3" name="Tijdelijke aanduiding voor voettekst 2">
            <a:extLst>
              <a:ext uri="{FF2B5EF4-FFF2-40B4-BE49-F238E27FC236}">
                <a16:creationId xmlns:a16="http://schemas.microsoft.com/office/drawing/2014/main" id="{9B1931B2-F865-5FF1-0F4D-6BAFFF69676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8620241-C9E4-F118-99E9-41E1DD6BC8EC}"/>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299390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CAB9F0-DA3D-F140-E64F-AE6B1F6C4A0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E4CDA07A-9DF4-7BBB-B9E0-3675F67BD2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54E016C-680E-1A43-1157-E96D6294AD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C4F6217-0235-52B4-9057-B9F5487C3193}"/>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6" name="Tijdelijke aanduiding voor voettekst 5">
            <a:extLst>
              <a:ext uri="{FF2B5EF4-FFF2-40B4-BE49-F238E27FC236}">
                <a16:creationId xmlns:a16="http://schemas.microsoft.com/office/drawing/2014/main" id="{C1064F08-118F-FC1C-1AC7-9BBBF0F8852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F13490A-62B8-14DD-4EA6-6A082EF07C3E}"/>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282560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AF0FCE-6554-3942-CF09-882BA7ABC1D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5751643-3176-72F7-CCD5-E7F7B0EBAC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3BFDAB8-5B8E-6903-5DE2-B90EA5F56E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162C2AF-295F-05BE-1C4D-19C68ADE3AC7}"/>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6" name="Tijdelijke aanduiding voor voettekst 5">
            <a:extLst>
              <a:ext uri="{FF2B5EF4-FFF2-40B4-BE49-F238E27FC236}">
                <a16:creationId xmlns:a16="http://schemas.microsoft.com/office/drawing/2014/main" id="{AF08CFDA-AB58-C2DF-F256-2B0F242BE0E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4619791-BC2E-D7B9-2647-A55E660BC0FE}"/>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451414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56BB36-E07D-806C-A174-D4B0BF194B8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8CA5D2F-CCD6-9E72-44B6-8C00643FA73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2FCC0BF-FEA4-01F4-8D9C-EDEFE3E59822}"/>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5" name="Tijdelijke aanduiding voor voettekst 4">
            <a:extLst>
              <a:ext uri="{FF2B5EF4-FFF2-40B4-BE49-F238E27FC236}">
                <a16:creationId xmlns:a16="http://schemas.microsoft.com/office/drawing/2014/main" id="{4BD15326-87FB-E315-10A2-538D5CD619C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12B3B5F-7A23-9849-11BE-DE81D6B2AFE5}"/>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2787238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5C591E0-4CDF-398F-793F-8D3190A207A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3782250-7C10-E839-A977-BC5A58ADCC1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84D5C17-9A71-3FE3-78B9-687A414EA96C}"/>
              </a:ext>
            </a:extLst>
          </p:cNvPr>
          <p:cNvSpPr>
            <a:spLocks noGrp="1"/>
          </p:cNvSpPr>
          <p:nvPr>
            <p:ph type="dt" sz="half" idx="10"/>
          </p:nvPr>
        </p:nvSpPr>
        <p:spPr/>
        <p:txBody>
          <a:bodyPr/>
          <a:lstStyle/>
          <a:p>
            <a:fld id="{C45AE256-1D4F-FE47-837E-E6808E7455AE}" type="datetimeFigureOut">
              <a:rPr lang="nl-NL" smtClean="0"/>
              <a:t>14-10-2025</a:t>
            </a:fld>
            <a:endParaRPr lang="nl-NL"/>
          </a:p>
        </p:txBody>
      </p:sp>
      <p:sp>
        <p:nvSpPr>
          <p:cNvPr id="5" name="Tijdelijke aanduiding voor voettekst 4">
            <a:extLst>
              <a:ext uri="{FF2B5EF4-FFF2-40B4-BE49-F238E27FC236}">
                <a16:creationId xmlns:a16="http://schemas.microsoft.com/office/drawing/2014/main" id="{8EE7C4C1-6476-5983-9861-A32D75E67C7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B8E5AB-EC29-4A1A-9976-095A3104B143}"/>
              </a:ext>
            </a:extLst>
          </p:cNvPr>
          <p:cNvSpPr>
            <a:spLocks noGrp="1"/>
          </p:cNvSpPr>
          <p:nvPr>
            <p:ph type="sldNum" sz="quarter" idx="12"/>
          </p:nvPr>
        </p:nvSpPr>
        <p:spPr/>
        <p:txBody>
          <a:bodyPr/>
          <a:lstStyle/>
          <a:p>
            <a:fld id="{B22A39FF-1175-D14E-B5A3-AA10867CE27F}" type="slidenum">
              <a:rPr lang="nl-NL" smtClean="0"/>
              <a:t>‹nr.›</a:t>
            </a:fld>
            <a:endParaRPr lang="nl-NL"/>
          </a:p>
        </p:txBody>
      </p:sp>
    </p:spTree>
    <p:extLst>
      <p:ext uri="{BB962C8B-B14F-4D97-AF65-F5344CB8AC3E}">
        <p14:creationId xmlns:p14="http://schemas.microsoft.com/office/powerpoint/2010/main" val="612796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FB9E111-9460-F0FB-3289-A6ADDD1E7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560FEAF-459D-59B9-6171-6CB9D003AA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5A37863-6509-53A6-D59B-272B1EBBAF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5AE256-1D4F-FE47-837E-E6808E7455AE}" type="datetimeFigureOut">
              <a:rPr lang="nl-NL" smtClean="0"/>
              <a:t>14-10-2025</a:t>
            </a:fld>
            <a:endParaRPr lang="nl-NL"/>
          </a:p>
        </p:txBody>
      </p:sp>
      <p:sp>
        <p:nvSpPr>
          <p:cNvPr id="5" name="Tijdelijke aanduiding voor voettekst 4">
            <a:extLst>
              <a:ext uri="{FF2B5EF4-FFF2-40B4-BE49-F238E27FC236}">
                <a16:creationId xmlns:a16="http://schemas.microsoft.com/office/drawing/2014/main" id="{64754F7D-DF98-EAC2-9A6C-FD5AB4BB5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73F7C54-F1C0-3AF5-53EF-01BA18D4C9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A39FF-1175-D14E-B5A3-AA10867CE27F}" type="slidenum">
              <a:rPr lang="nl-NL" smtClean="0"/>
              <a:t>‹nr.›</a:t>
            </a:fld>
            <a:endParaRPr lang="nl-NL"/>
          </a:p>
        </p:txBody>
      </p:sp>
    </p:spTree>
    <p:extLst>
      <p:ext uri="{BB962C8B-B14F-4D97-AF65-F5344CB8AC3E}">
        <p14:creationId xmlns:p14="http://schemas.microsoft.com/office/powerpoint/2010/main" val="2100177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6557" y="242403"/>
            <a:ext cx="4371372" cy="3811437"/>
          </a:xfrm>
          <a:prstGeom prst="rect">
            <a:avLst/>
          </a:prstGeom>
        </p:spPr>
      </p:pic>
      <p:pic>
        <p:nvPicPr>
          <p:cNvPr id="7" name="Afbeelding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3764" y="5577840"/>
            <a:ext cx="3377184" cy="1280160"/>
          </a:xfrm>
          <a:prstGeom prst="rect">
            <a:avLst/>
          </a:prstGeom>
        </p:spPr>
      </p:pic>
      <p:sp>
        <p:nvSpPr>
          <p:cNvPr id="5" name="Rechthoek 4"/>
          <p:cNvSpPr/>
          <p:nvPr/>
        </p:nvSpPr>
        <p:spPr>
          <a:xfrm>
            <a:off x="985521" y="4264065"/>
            <a:ext cx="9316719" cy="1569660"/>
          </a:xfrm>
          <a:prstGeom prst="rect">
            <a:avLst/>
          </a:prstGeom>
        </p:spPr>
        <p:txBody>
          <a:bodyPr wrap="square">
            <a:spAutoFit/>
          </a:bodyPr>
          <a:lstStyle/>
          <a:p>
            <a:r>
              <a:rPr lang="nl-NL" sz="4800" i="1" dirty="0">
                <a:solidFill>
                  <a:srgbClr val="EF7102"/>
                </a:solidFill>
                <a:latin typeface="Arial" charset="0"/>
                <a:ea typeface="Arial" charset="0"/>
                <a:cs typeface="Arial" charset="0"/>
              </a:rPr>
              <a:t>Mogelijkheden van Voedseltuinen </a:t>
            </a:r>
            <a:r>
              <a:rPr lang="nl-NL" sz="4800" i="1">
                <a:solidFill>
                  <a:srgbClr val="EF7102"/>
                </a:solidFill>
                <a:latin typeface="Arial" charset="0"/>
                <a:ea typeface="Arial" charset="0"/>
                <a:cs typeface="Arial" charset="0"/>
              </a:rPr>
              <a:t>voor Voedselbanken</a:t>
            </a:r>
            <a:endParaRPr lang="nl-NL" sz="4800" dirty="0">
              <a:solidFill>
                <a:srgbClr val="EF7102"/>
              </a:solidFill>
              <a:latin typeface="Arial" charset="0"/>
              <a:ea typeface="Arial" charset="0"/>
              <a:cs typeface="Arial" charset="0"/>
            </a:endParaRPr>
          </a:p>
        </p:txBody>
      </p:sp>
      <p:sp>
        <p:nvSpPr>
          <p:cNvPr id="6" name="Rechthoek 5">
            <a:extLst>
              <a:ext uri="{FF2B5EF4-FFF2-40B4-BE49-F238E27FC236}">
                <a16:creationId xmlns:a16="http://schemas.microsoft.com/office/drawing/2014/main" id="{22569823-7330-4B14-8303-1BC9DE2CB26C}"/>
              </a:ext>
            </a:extLst>
          </p:cNvPr>
          <p:cNvSpPr/>
          <p:nvPr/>
        </p:nvSpPr>
        <p:spPr>
          <a:xfrm>
            <a:off x="1102925" y="5988933"/>
            <a:ext cx="2050561" cy="461665"/>
          </a:xfrm>
          <a:prstGeom prst="rect">
            <a:avLst/>
          </a:prstGeom>
        </p:spPr>
        <p:txBody>
          <a:bodyPr wrap="none">
            <a:spAutoFit/>
          </a:bodyPr>
          <a:lstStyle/>
          <a:p>
            <a:r>
              <a:rPr lang="nl-NL" sz="2400" dirty="0">
                <a:solidFill>
                  <a:srgbClr val="EF7102"/>
                </a:solidFill>
                <a:latin typeface="Arial" charset="0"/>
                <a:ea typeface="Arial" charset="0"/>
                <a:cs typeface="Arial" charset="0"/>
              </a:rPr>
              <a:t>Oktober 2025</a:t>
            </a:r>
          </a:p>
        </p:txBody>
      </p:sp>
    </p:spTree>
    <p:extLst>
      <p:ext uri="{BB962C8B-B14F-4D97-AF65-F5344CB8AC3E}">
        <p14:creationId xmlns:p14="http://schemas.microsoft.com/office/powerpoint/2010/main" val="140960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p:cNvSpPr/>
          <p:nvPr/>
        </p:nvSpPr>
        <p:spPr>
          <a:xfrm>
            <a:off x="3167374" y="688197"/>
            <a:ext cx="4878285"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Vriendentuinen</a:t>
            </a:r>
          </a:p>
        </p:txBody>
      </p:sp>
      <p:pic>
        <p:nvPicPr>
          <p:cNvPr id="9" name="Afbeelding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p:cNvSpPr txBox="1"/>
          <p:nvPr/>
        </p:nvSpPr>
        <p:spPr>
          <a:xfrm>
            <a:off x="810678" y="1495858"/>
            <a:ext cx="10085772" cy="2677656"/>
          </a:xfrm>
          <a:prstGeom prst="rect">
            <a:avLst/>
          </a:prstGeom>
          <a:noFill/>
        </p:spPr>
        <p:txBody>
          <a:bodyPr wrap="square" rtlCol="0">
            <a:spAutoFit/>
          </a:bodyPr>
          <a:lstStyle/>
          <a:p>
            <a:pPr defTabSz="609585">
              <a:defRPr/>
            </a:pPr>
            <a:r>
              <a:rPr lang="nl-NL" sz="2400" dirty="0">
                <a:solidFill>
                  <a:srgbClr val="EF7102"/>
                </a:solidFill>
                <a:latin typeface="Arial" charset="0"/>
                <a:cs typeface="Arial" charset="0"/>
              </a:rPr>
              <a:t>Vriendentuinen zijn van oorsprong tuinen die met ondersteuning van de Vriendenloterij zijn opgestart met als doel om de opbrengst van deze tuinen waar enkel vrijwilligers werken ter beschikking te stellen via de Voedselbank aan mensen die niet (altijd) verse groenten kunnen kopen.</a:t>
            </a:r>
          </a:p>
          <a:p>
            <a:pPr defTabSz="609585">
              <a:defRPr/>
            </a:pPr>
            <a:endParaRPr lang="nl-NL" sz="2400" dirty="0">
              <a:solidFill>
                <a:srgbClr val="EF7102"/>
              </a:solidFill>
              <a:latin typeface="Arial" charset="0"/>
              <a:cs typeface="Arial" charset="0"/>
            </a:endParaRPr>
          </a:p>
          <a:p>
            <a:pPr defTabSz="609585">
              <a:defRPr/>
            </a:pPr>
            <a:r>
              <a:rPr lang="nl-NL" sz="2400" dirty="0">
                <a:solidFill>
                  <a:srgbClr val="EF7102"/>
                </a:solidFill>
                <a:latin typeface="Arial" charset="0"/>
                <a:cs typeface="Arial" charset="0"/>
              </a:rPr>
              <a:t>Vrienden- en Voedsel tuinen kunnen zelfstandige organisaties zijn maar ook onderdeel van een zorgboerderij of een Voedselbank. </a:t>
            </a:r>
          </a:p>
        </p:txBody>
      </p:sp>
    </p:spTree>
    <p:extLst>
      <p:ext uri="{BB962C8B-B14F-4D97-AF65-F5344CB8AC3E}">
        <p14:creationId xmlns:p14="http://schemas.microsoft.com/office/powerpoint/2010/main" val="1464713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C5167-241F-3B9C-D29E-874E7351CDFE}"/>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039C9900-4930-7035-EE28-A9F9ACDE5354}"/>
              </a:ext>
            </a:extLst>
          </p:cNvPr>
          <p:cNvSpPr/>
          <p:nvPr/>
        </p:nvSpPr>
        <p:spPr>
          <a:xfrm>
            <a:off x="593889" y="225576"/>
            <a:ext cx="9945278"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Samenwerking Voedselbank en Vriendentuinen</a:t>
            </a:r>
          </a:p>
        </p:txBody>
      </p:sp>
      <p:pic>
        <p:nvPicPr>
          <p:cNvPr id="9" name="Afbeelding 8">
            <a:extLst>
              <a:ext uri="{FF2B5EF4-FFF2-40B4-BE49-F238E27FC236}">
                <a16:creationId xmlns:a16="http://schemas.microsoft.com/office/drawing/2014/main" id="{AD4A1865-E636-4CCE-B3A9-308DBBAEC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a:extLst>
              <a:ext uri="{FF2B5EF4-FFF2-40B4-BE49-F238E27FC236}">
                <a16:creationId xmlns:a16="http://schemas.microsoft.com/office/drawing/2014/main" id="{8BDDB3E2-7419-C952-F3A3-E215FB4AEFFA}"/>
              </a:ext>
            </a:extLst>
          </p:cNvPr>
          <p:cNvSpPr txBox="1"/>
          <p:nvPr/>
        </p:nvSpPr>
        <p:spPr>
          <a:xfrm>
            <a:off x="810678" y="1495858"/>
            <a:ext cx="10085772" cy="3046988"/>
          </a:xfrm>
          <a:prstGeom prst="rect">
            <a:avLst/>
          </a:prstGeom>
          <a:noFill/>
        </p:spPr>
        <p:txBody>
          <a:bodyPr wrap="square" rtlCol="0">
            <a:spAutoFit/>
          </a:bodyPr>
          <a:lstStyle/>
          <a:p>
            <a:pPr defTabSz="609585">
              <a:defRPr/>
            </a:pPr>
            <a:r>
              <a:rPr lang="nl-NL" sz="2400" dirty="0">
                <a:solidFill>
                  <a:srgbClr val="EF7102"/>
                </a:solidFill>
                <a:latin typeface="Arial" charset="0"/>
                <a:cs typeface="Arial" charset="0"/>
              </a:rPr>
              <a:t>Uitkomst </a:t>
            </a:r>
            <a:r>
              <a:rPr lang="nl-NL" sz="2400" dirty="0" err="1">
                <a:solidFill>
                  <a:srgbClr val="EF7102"/>
                </a:solidFill>
                <a:latin typeface="Arial" charset="0"/>
                <a:cs typeface="Arial" charset="0"/>
              </a:rPr>
              <a:t>enquete</a:t>
            </a:r>
            <a:r>
              <a:rPr lang="nl-NL" sz="2400" dirty="0">
                <a:solidFill>
                  <a:srgbClr val="EF7102"/>
                </a:solidFill>
                <a:latin typeface="Arial" charset="0"/>
                <a:cs typeface="Arial" charset="0"/>
              </a:rPr>
              <a:t> 2022 bij 138 Voedselbanken:</a:t>
            </a:r>
          </a:p>
          <a:p>
            <a:pPr defTabSz="609585">
              <a:defRPr/>
            </a:pPr>
            <a:endParaRPr lang="nl-NL" sz="2400" dirty="0">
              <a:solidFill>
                <a:srgbClr val="EF7102"/>
              </a:solidFill>
              <a:latin typeface="Arial" charset="0"/>
              <a:cs typeface="Arial" charset="0"/>
            </a:endParaRP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46 Voedselbanken hebben een samenwerking met een Vriendentuin/Zorgboerderij waarvan 29 van deze Voedselbanken hebben één tuin/boerderij waar zij mee samenwerken.</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14 Voedselbanken hebben een eigen Vriendentuin</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Grootte Vriendentuin varieert van 40m2 tot &gt; 1.000m2</a:t>
            </a:r>
          </a:p>
          <a:p>
            <a:pPr marL="342900" indent="-342900" defTabSz="609585">
              <a:buFont typeface="Arial" panose="020B0604020202020204" pitchFamily="34" charset="0"/>
              <a:buChar char="•"/>
              <a:defRPr/>
            </a:pPr>
            <a:endParaRPr lang="nl-NL" sz="2400" dirty="0">
              <a:solidFill>
                <a:srgbClr val="EF7102"/>
              </a:solidFill>
              <a:latin typeface="Arial" charset="0"/>
              <a:cs typeface="Arial" charset="0"/>
            </a:endParaRPr>
          </a:p>
        </p:txBody>
      </p:sp>
    </p:spTree>
    <p:extLst>
      <p:ext uri="{BB962C8B-B14F-4D97-AF65-F5344CB8AC3E}">
        <p14:creationId xmlns:p14="http://schemas.microsoft.com/office/powerpoint/2010/main" val="2945242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5" name="Tekstvak 4"/>
          <p:cNvSpPr txBox="1"/>
          <p:nvPr/>
        </p:nvSpPr>
        <p:spPr>
          <a:xfrm>
            <a:off x="1114778" y="3087688"/>
            <a:ext cx="10085772" cy="461665"/>
          </a:xfrm>
          <a:prstGeom prst="rect">
            <a:avLst/>
          </a:prstGeom>
          <a:noFill/>
        </p:spPr>
        <p:txBody>
          <a:bodyPr wrap="square" rtlCol="0">
            <a:spAutoFit/>
          </a:bodyPr>
          <a:lstStyle/>
          <a:p>
            <a:endParaRPr lang="nl-NL" sz="2400">
              <a:solidFill>
                <a:srgbClr val="EF7102"/>
              </a:solidFill>
            </a:endParaRPr>
          </a:p>
        </p:txBody>
      </p:sp>
      <p:sp>
        <p:nvSpPr>
          <p:cNvPr id="3" name="Titel 2">
            <a:extLst>
              <a:ext uri="{FF2B5EF4-FFF2-40B4-BE49-F238E27FC236}">
                <a16:creationId xmlns:a16="http://schemas.microsoft.com/office/drawing/2014/main" id="{9EBBD0C8-8F3F-7F47-9FE1-B551A459847F}"/>
              </a:ext>
            </a:extLst>
          </p:cNvPr>
          <p:cNvSpPr>
            <a:spLocks noGrp="1"/>
          </p:cNvSpPr>
          <p:nvPr>
            <p:ph type="title"/>
          </p:nvPr>
        </p:nvSpPr>
        <p:spPr/>
        <p:txBody>
          <a:bodyPr>
            <a:normAutofit/>
          </a:bodyPr>
          <a:lstStyle/>
          <a:p>
            <a:pPr algn="l"/>
            <a:r>
              <a:rPr lang="nl-NL" sz="4267" b="1" dirty="0">
                <a:solidFill>
                  <a:srgbClr val="EF7102"/>
                </a:solidFill>
                <a:latin typeface="Arial" charset="0"/>
                <a:cs typeface="Arial" charset="0"/>
              </a:rPr>
              <a:t>Enquête zomer 2022 voedseltuinen</a:t>
            </a:r>
          </a:p>
        </p:txBody>
      </p:sp>
      <p:pic>
        <p:nvPicPr>
          <p:cNvPr id="2" name="Afbeelding 1">
            <a:extLst>
              <a:ext uri="{FF2B5EF4-FFF2-40B4-BE49-F238E27FC236}">
                <a16:creationId xmlns:a16="http://schemas.microsoft.com/office/drawing/2014/main" id="{BEC622DD-4169-00C8-E566-08CBA1F95DFE}"/>
              </a:ext>
            </a:extLst>
          </p:cNvPr>
          <p:cNvPicPr>
            <a:picLocks noChangeAspect="1"/>
          </p:cNvPicPr>
          <p:nvPr/>
        </p:nvPicPr>
        <p:blipFill>
          <a:blip r:embed="rId4"/>
          <a:stretch>
            <a:fillRect/>
          </a:stretch>
        </p:blipFill>
        <p:spPr>
          <a:xfrm>
            <a:off x="198395" y="1819697"/>
            <a:ext cx="4868059" cy="3261763"/>
          </a:xfrm>
          <a:prstGeom prst="rect">
            <a:avLst/>
          </a:prstGeom>
        </p:spPr>
      </p:pic>
      <p:pic>
        <p:nvPicPr>
          <p:cNvPr id="6" name="Afbeelding 5">
            <a:extLst>
              <a:ext uri="{FF2B5EF4-FFF2-40B4-BE49-F238E27FC236}">
                <a16:creationId xmlns:a16="http://schemas.microsoft.com/office/drawing/2014/main" id="{7B82B75A-ECE5-18AE-C1FD-549F65FC9111}"/>
              </a:ext>
            </a:extLst>
          </p:cNvPr>
          <p:cNvPicPr>
            <a:picLocks noChangeAspect="1"/>
          </p:cNvPicPr>
          <p:nvPr/>
        </p:nvPicPr>
        <p:blipFill>
          <a:blip r:embed="rId5"/>
          <a:stretch>
            <a:fillRect/>
          </a:stretch>
        </p:blipFill>
        <p:spPr>
          <a:xfrm>
            <a:off x="4882443" y="1687103"/>
            <a:ext cx="7309557" cy="3526952"/>
          </a:xfrm>
          <a:prstGeom prst="rect">
            <a:avLst/>
          </a:prstGeom>
        </p:spPr>
      </p:pic>
    </p:spTree>
    <p:extLst>
      <p:ext uri="{BB962C8B-B14F-4D97-AF65-F5344CB8AC3E}">
        <p14:creationId xmlns:p14="http://schemas.microsoft.com/office/powerpoint/2010/main" val="186085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5" name="Tekstvak 4"/>
          <p:cNvSpPr txBox="1"/>
          <p:nvPr/>
        </p:nvSpPr>
        <p:spPr>
          <a:xfrm>
            <a:off x="1053114" y="3034808"/>
            <a:ext cx="10085772" cy="461665"/>
          </a:xfrm>
          <a:prstGeom prst="rect">
            <a:avLst/>
          </a:prstGeom>
          <a:noFill/>
        </p:spPr>
        <p:txBody>
          <a:bodyPr wrap="square" rtlCol="0">
            <a:spAutoFit/>
          </a:bodyPr>
          <a:lstStyle/>
          <a:p>
            <a:endParaRPr lang="nl-NL" sz="2400">
              <a:solidFill>
                <a:srgbClr val="EF7102"/>
              </a:solidFill>
            </a:endParaRPr>
          </a:p>
        </p:txBody>
      </p:sp>
      <p:sp>
        <p:nvSpPr>
          <p:cNvPr id="3" name="Titel 2">
            <a:extLst>
              <a:ext uri="{FF2B5EF4-FFF2-40B4-BE49-F238E27FC236}">
                <a16:creationId xmlns:a16="http://schemas.microsoft.com/office/drawing/2014/main" id="{9EBBD0C8-8F3F-7F47-9FE1-B551A459847F}"/>
              </a:ext>
            </a:extLst>
          </p:cNvPr>
          <p:cNvSpPr>
            <a:spLocks noGrp="1"/>
          </p:cNvSpPr>
          <p:nvPr>
            <p:ph type="title"/>
          </p:nvPr>
        </p:nvSpPr>
        <p:spPr/>
        <p:txBody>
          <a:bodyPr>
            <a:normAutofit/>
          </a:bodyPr>
          <a:lstStyle/>
          <a:p>
            <a:pPr algn="l"/>
            <a:r>
              <a:rPr lang="nl-NL" sz="4267" b="1" dirty="0">
                <a:solidFill>
                  <a:srgbClr val="EF7102"/>
                </a:solidFill>
                <a:latin typeface="Arial" charset="0"/>
                <a:cs typeface="Arial" charset="0"/>
              </a:rPr>
              <a:t>Enquête zomer 2022 voedseltuinen</a:t>
            </a:r>
          </a:p>
        </p:txBody>
      </p:sp>
      <p:pic>
        <p:nvPicPr>
          <p:cNvPr id="2" name="Afbeelding 1">
            <a:extLst>
              <a:ext uri="{FF2B5EF4-FFF2-40B4-BE49-F238E27FC236}">
                <a16:creationId xmlns:a16="http://schemas.microsoft.com/office/drawing/2014/main" id="{FB54A1C0-D97A-990B-E3EB-08E605805263}"/>
              </a:ext>
            </a:extLst>
          </p:cNvPr>
          <p:cNvPicPr>
            <a:picLocks noChangeAspect="1"/>
          </p:cNvPicPr>
          <p:nvPr/>
        </p:nvPicPr>
        <p:blipFill>
          <a:blip r:embed="rId4"/>
          <a:stretch>
            <a:fillRect/>
          </a:stretch>
        </p:blipFill>
        <p:spPr>
          <a:xfrm>
            <a:off x="162673" y="1731230"/>
            <a:ext cx="6061777" cy="3700983"/>
          </a:xfrm>
          <a:prstGeom prst="rect">
            <a:avLst/>
          </a:prstGeom>
        </p:spPr>
      </p:pic>
      <p:pic>
        <p:nvPicPr>
          <p:cNvPr id="6" name="Afbeelding 5">
            <a:extLst>
              <a:ext uri="{FF2B5EF4-FFF2-40B4-BE49-F238E27FC236}">
                <a16:creationId xmlns:a16="http://schemas.microsoft.com/office/drawing/2014/main" id="{944BEAB3-B22C-C196-7C96-7CBEC232757B}"/>
              </a:ext>
            </a:extLst>
          </p:cNvPr>
          <p:cNvPicPr>
            <a:picLocks noChangeAspect="1"/>
          </p:cNvPicPr>
          <p:nvPr/>
        </p:nvPicPr>
        <p:blipFill>
          <a:blip r:embed="rId5"/>
          <a:stretch>
            <a:fillRect/>
          </a:stretch>
        </p:blipFill>
        <p:spPr>
          <a:xfrm>
            <a:off x="6588106" y="2186154"/>
            <a:ext cx="5657741" cy="3246057"/>
          </a:xfrm>
          <a:prstGeom prst="rect">
            <a:avLst/>
          </a:prstGeom>
        </p:spPr>
      </p:pic>
    </p:spTree>
    <p:extLst>
      <p:ext uri="{BB962C8B-B14F-4D97-AF65-F5344CB8AC3E}">
        <p14:creationId xmlns:p14="http://schemas.microsoft.com/office/powerpoint/2010/main" val="233608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D95EA-B8CE-02B8-F1AF-F47F72F563F7}"/>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5641D799-7105-A794-0E7B-26D855BD1831}"/>
              </a:ext>
            </a:extLst>
          </p:cNvPr>
          <p:cNvSpPr/>
          <p:nvPr/>
        </p:nvSpPr>
        <p:spPr>
          <a:xfrm>
            <a:off x="593889" y="225576"/>
            <a:ext cx="9945278"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Ondersteunende organisaties Vriendentuinen</a:t>
            </a:r>
          </a:p>
        </p:txBody>
      </p:sp>
      <p:pic>
        <p:nvPicPr>
          <p:cNvPr id="9" name="Afbeelding 8">
            <a:extLst>
              <a:ext uri="{FF2B5EF4-FFF2-40B4-BE49-F238E27FC236}">
                <a16:creationId xmlns:a16="http://schemas.microsoft.com/office/drawing/2014/main" id="{5169F24B-E161-ACAC-6BCC-A919C51EF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a:extLst>
              <a:ext uri="{FF2B5EF4-FFF2-40B4-BE49-F238E27FC236}">
                <a16:creationId xmlns:a16="http://schemas.microsoft.com/office/drawing/2014/main" id="{D5B0FEE8-6A43-8435-4850-8C7A29E02191}"/>
              </a:ext>
            </a:extLst>
          </p:cNvPr>
          <p:cNvSpPr txBox="1"/>
          <p:nvPr/>
        </p:nvSpPr>
        <p:spPr>
          <a:xfrm>
            <a:off x="951172" y="810352"/>
            <a:ext cx="9945278" cy="6370975"/>
          </a:xfrm>
          <a:prstGeom prst="rect">
            <a:avLst/>
          </a:prstGeom>
          <a:noFill/>
        </p:spPr>
        <p:txBody>
          <a:bodyPr wrap="square" rtlCol="0">
            <a:spAutoFit/>
          </a:bodyPr>
          <a:lstStyle/>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Federatie Landbouw en Zorg: </a:t>
            </a:r>
          </a:p>
          <a:p>
            <a:pPr marL="800100" lvl="1" indent="-342900" defTabSz="609585">
              <a:buFont typeface="Arial" panose="020B0604020202020204" pitchFamily="34" charset="0"/>
              <a:buChar char="•"/>
              <a:defRPr/>
            </a:pPr>
            <a:r>
              <a:rPr lang="nl-NL" sz="2400" dirty="0">
                <a:solidFill>
                  <a:srgbClr val="EF7102"/>
                </a:solidFill>
                <a:latin typeface="Arial" charset="0"/>
                <a:cs typeface="Arial" charset="0"/>
              </a:rPr>
              <a:t>15 regionale verenigingen incl. de gewestelijke </a:t>
            </a:r>
            <a:r>
              <a:rPr lang="nl-NL" sz="2400" dirty="0" err="1">
                <a:solidFill>
                  <a:srgbClr val="EF7102"/>
                </a:solidFill>
                <a:latin typeface="Arial" charset="0"/>
                <a:cs typeface="Arial" charset="0"/>
              </a:rPr>
              <a:t>LTO’s</a:t>
            </a:r>
            <a:r>
              <a:rPr lang="nl-NL" sz="2400" dirty="0">
                <a:solidFill>
                  <a:srgbClr val="EF7102"/>
                </a:solidFill>
                <a:latin typeface="Arial" charset="0"/>
                <a:cs typeface="Arial" charset="0"/>
              </a:rPr>
              <a:t> en 6 coöperaties van zorgboeren. Hier zijn 865 zorgboerderijen bij aangesloten (600 hebben activiteiten op gebied van tuinbouw, akkerbouw en fruitteelt) </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Stichting Landzijde:</a:t>
            </a:r>
          </a:p>
          <a:p>
            <a:pPr marL="800100" lvl="1" indent="-342900" defTabSz="609585">
              <a:buFont typeface="Arial" panose="020B0604020202020204" pitchFamily="34" charset="0"/>
              <a:buChar char="•"/>
              <a:defRPr/>
            </a:pPr>
            <a:r>
              <a:rPr lang="nl-NL" sz="2400" dirty="0">
                <a:solidFill>
                  <a:srgbClr val="EF7102"/>
                </a:solidFill>
                <a:latin typeface="Arial" charset="0"/>
                <a:cs typeface="Arial" charset="0"/>
              </a:rPr>
              <a:t>Overkoepelende organisatie van bij de Stichting aangesloten zorgboerderijen</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Stichting Doen:</a:t>
            </a:r>
          </a:p>
          <a:p>
            <a:pPr marL="800100" lvl="1" indent="-342900" defTabSz="609585">
              <a:buFont typeface="Arial" panose="020B0604020202020204" pitchFamily="34" charset="0"/>
              <a:buChar char="•"/>
              <a:defRPr/>
            </a:pPr>
            <a:r>
              <a:rPr lang="nl-NL" sz="2400" dirty="0">
                <a:solidFill>
                  <a:srgbClr val="EF7102"/>
                </a:solidFill>
                <a:latin typeface="Arial" charset="0"/>
                <a:cs typeface="Arial" charset="0"/>
              </a:rPr>
              <a:t>Doen steunt vernieuwende initiatieven van voorlopers en geeft hen een vliegende start</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Fondsenbeheer Landbouw en Zorg:</a:t>
            </a:r>
          </a:p>
          <a:p>
            <a:pPr marL="800100" lvl="1" indent="-342900" defTabSz="609585">
              <a:buFont typeface="Arial" panose="020B0604020202020204" pitchFamily="34" charset="0"/>
              <a:buChar char="•"/>
              <a:defRPr/>
            </a:pPr>
            <a:r>
              <a:rPr lang="nl-NL" sz="2400" dirty="0">
                <a:solidFill>
                  <a:srgbClr val="EF7102"/>
                </a:solidFill>
                <a:latin typeface="Arial" charset="0"/>
                <a:cs typeface="Arial" charset="0"/>
              </a:rPr>
              <a:t>STLZ heeft als doel een kwalitatief sterke landbouw en zorg sector te ontwikkelen als belangrijkste dienstverlener in zorg en welzijn</a:t>
            </a:r>
          </a:p>
          <a:p>
            <a:pPr defTabSz="609585">
              <a:defRPr/>
            </a:pPr>
            <a:endParaRPr lang="nl-NL" sz="2400" dirty="0">
              <a:solidFill>
                <a:srgbClr val="EF7102"/>
              </a:solidFill>
              <a:latin typeface="Arial" charset="0"/>
              <a:cs typeface="Arial" charset="0"/>
            </a:endParaRPr>
          </a:p>
          <a:p>
            <a:pPr marL="342900" indent="-342900" defTabSz="609585">
              <a:buFont typeface="Arial" panose="020B0604020202020204" pitchFamily="34" charset="0"/>
              <a:buChar char="•"/>
              <a:defRPr/>
            </a:pPr>
            <a:endParaRPr lang="nl-NL" sz="2400" dirty="0">
              <a:solidFill>
                <a:srgbClr val="EF7102"/>
              </a:solidFill>
              <a:latin typeface="Arial" charset="0"/>
              <a:cs typeface="Arial" charset="0"/>
            </a:endParaRPr>
          </a:p>
        </p:txBody>
      </p:sp>
    </p:spTree>
    <p:extLst>
      <p:ext uri="{BB962C8B-B14F-4D97-AF65-F5344CB8AC3E}">
        <p14:creationId xmlns:p14="http://schemas.microsoft.com/office/powerpoint/2010/main" val="3375595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441C2-BB49-84BD-FEBE-AC097D45C033}"/>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706E2E0F-D2C3-5B5F-0501-7CD019211A9D}"/>
              </a:ext>
            </a:extLst>
          </p:cNvPr>
          <p:cNvSpPr/>
          <p:nvPr/>
        </p:nvSpPr>
        <p:spPr>
          <a:xfrm>
            <a:off x="593889" y="483993"/>
            <a:ext cx="9945278"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Opties voor Vriendentuinen voor Voedselbanken</a:t>
            </a:r>
          </a:p>
        </p:txBody>
      </p:sp>
      <p:pic>
        <p:nvPicPr>
          <p:cNvPr id="9" name="Afbeelding 8">
            <a:extLst>
              <a:ext uri="{FF2B5EF4-FFF2-40B4-BE49-F238E27FC236}">
                <a16:creationId xmlns:a16="http://schemas.microsoft.com/office/drawing/2014/main" id="{154F60C0-7BC8-5E9D-CABB-7A25CF713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a:extLst>
              <a:ext uri="{FF2B5EF4-FFF2-40B4-BE49-F238E27FC236}">
                <a16:creationId xmlns:a16="http://schemas.microsoft.com/office/drawing/2014/main" id="{D1E6973D-97C6-2EA1-A295-37C21010A839}"/>
              </a:ext>
            </a:extLst>
          </p:cNvPr>
          <p:cNvSpPr txBox="1"/>
          <p:nvPr/>
        </p:nvSpPr>
        <p:spPr>
          <a:xfrm>
            <a:off x="810678" y="1495858"/>
            <a:ext cx="10085772" cy="2677656"/>
          </a:xfrm>
          <a:prstGeom prst="rect">
            <a:avLst/>
          </a:prstGeom>
          <a:noFill/>
        </p:spPr>
        <p:txBody>
          <a:bodyPr wrap="square" rtlCol="0">
            <a:spAutoFit/>
          </a:bodyPr>
          <a:lstStyle/>
          <a:p>
            <a:pPr defTabSz="609585">
              <a:defRPr/>
            </a:pPr>
            <a:r>
              <a:rPr lang="nl-NL" sz="2400" dirty="0">
                <a:solidFill>
                  <a:srgbClr val="EF7102"/>
                </a:solidFill>
                <a:latin typeface="Arial" charset="0"/>
                <a:cs typeface="Arial" charset="0"/>
              </a:rPr>
              <a:t>Voor Voedselbanken zijn er een aantal opties om (samen) te werken met Vriendentuinen. </a:t>
            </a:r>
          </a:p>
          <a:p>
            <a:pPr defTabSz="609585">
              <a:defRPr/>
            </a:pPr>
            <a:endParaRPr lang="nl-NL" sz="2400" dirty="0">
              <a:solidFill>
                <a:srgbClr val="EF7102"/>
              </a:solidFill>
              <a:latin typeface="Arial" charset="0"/>
              <a:cs typeface="Arial" charset="0"/>
            </a:endParaRP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Zelf een Vriendentuin starten (onder beheer Voedselbank of ondersteunend) </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Vriendentuinen en Zorgboerderijen in regio benaderen voor donaties (eventueel financieel ondersteunen)</a:t>
            </a:r>
          </a:p>
        </p:txBody>
      </p:sp>
    </p:spTree>
    <p:extLst>
      <p:ext uri="{BB962C8B-B14F-4D97-AF65-F5344CB8AC3E}">
        <p14:creationId xmlns:p14="http://schemas.microsoft.com/office/powerpoint/2010/main" val="2509380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0A178-39BB-DDB5-50CD-5754F1240A4F}"/>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B2812CF8-C511-9282-7338-525FFE6EB629}"/>
              </a:ext>
            </a:extLst>
          </p:cNvPr>
          <p:cNvSpPr/>
          <p:nvPr/>
        </p:nvSpPr>
        <p:spPr>
          <a:xfrm>
            <a:off x="593889" y="483993"/>
            <a:ext cx="9945278"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Zelf of gezamenlijk een Vriendentuin starten</a:t>
            </a:r>
          </a:p>
        </p:txBody>
      </p:sp>
      <p:pic>
        <p:nvPicPr>
          <p:cNvPr id="9" name="Afbeelding 8">
            <a:extLst>
              <a:ext uri="{FF2B5EF4-FFF2-40B4-BE49-F238E27FC236}">
                <a16:creationId xmlns:a16="http://schemas.microsoft.com/office/drawing/2014/main" id="{6154594F-A123-4AB0-402A-E377F35595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a:extLst>
              <a:ext uri="{FF2B5EF4-FFF2-40B4-BE49-F238E27FC236}">
                <a16:creationId xmlns:a16="http://schemas.microsoft.com/office/drawing/2014/main" id="{D1E41AB8-61C0-7F71-3007-6F2A190D6208}"/>
              </a:ext>
            </a:extLst>
          </p:cNvPr>
          <p:cNvSpPr txBox="1"/>
          <p:nvPr/>
        </p:nvSpPr>
        <p:spPr>
          <a:xfrm>
            <a:off x="810678" y="1495858"/>
            <a:ext cx="10085772" cy="4154984"/>
          </a:xfrm>
          <a:prstGeom prst="rect">
            <a:avLst/>
          </a:prstGeom>
          <a:noFill/>
        </p:spPr>
        <p:txBody>
          <a:bodyPr wrap="square" rtlCol="0">
            <a:spAutoFit/>
          </a:bodyPr>
          <a:lstStyle/>
          <a:p>
            <a:pPr defTabSz="609585">
              <a:defRPr/>
            </a:pPr>
            <a:r>
              <a:rPr lang="nl-NL" sz="2400" dirty="0">
                <a:solidFill>
                  <a:srgbClr val="EF7102"/>
                </a:solidFill>
                <a:latin typeface="Arial" charset="0"/>
                <a:cs typeface="Arial" charset="0"/>
              </a:rPr>
              <a:t>Om een Vriendentuin te starten zijn een aantal zaken noodzakelijk zoals:</a:t>
            </a:r>
          </a:p>
          <a:p>
            <a:pPr defTabSz="609585">
              <a:defRPr/>
            </a:pPr>
            <a:endParaRPr lang="nl-NL" sz="2400" dirty="0">
              <a:solidFill>
                <a:srgbClr val="EF7102"/>
              </a:solidFill>
              <a:latin typeface="Arial" charset="0"/>
              <a:cs typeface="Arial" charset="0"/>
            </a:endParaRP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Grond (voor een langere periode) in huur, bruikleen of eigendom</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Agrarische kennis </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Voldoende coördinatoren en vrijwilligers (voor een langere periode)</a:t>
            </a:r>
          </a:p>
          <a:p>
            <a:pPr marL="800100" lvl="1" indent="-342900" defTabSz="609585">
              <a:buFont typeface="Arial" panose="020B0604020202020204" pitchFamily="34" charset="0"/>
              <a:buChar char="•"/>
              <a:defRPr/>
            </a:pPr>
            <a:r>
              <a:rPr lang="nl-NL" sz="2400" dirty="0">
                <a:solidFill>
                  <a:srgbClr val="EF7102"/>
                </a:solidFill>
                <a:latin typeface="Arial" charset="0"/>
                <a:cs typeface="Arial" charset="0"/>
              </a:rPr>
              <a:t>Soms werken in weer en wind</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Geld voor aankoop van materiaal en zaden, stekken, struiken</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Opslagruimte materiaal en schuilplaats regen</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Toegang tot water</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Logistiek</a:t>
            </a:r>
          </a:p>
          <a:p>
            <a:pPr marL="342900" indent="-342900" defTabSz="609585">
              <a:buFont typeface="Arial" panose="020B0604020202020204" pitchFamily="34" charset="0"/>
              <a:buChar char="•"/>
              <a:defRPr/>
            </a:pPr>
            <a:r>
              <a:rPr lang="nl-NL" sz="2400" dirty="0">
                <a:solidFill>
                  <a:srgbClr val="EF7102"/>
                </a:solidFill>
                <a:latin typeface="Arial" charset="0"/>
                <a:cs typeface="Arial" charset="0"/>
              </a:rPr>
              <a:t>Geduld</a:t>
            </a:r>
          </a:p>
        </p:txBody>
      </p:sp>
    </p:spTree>
    <p:extLst>
      <p:ext uri="{BB962C8B-B14F-4D97-AF65-F5344CB8AC3E}">
        <p14:creationId xmlns:p14="http://schemas.microsoft.com/office/powerpoint/2010/main" val="951531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63BBA-A0EA-F5CB-9658-8ED5A2B9C910}"/>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D8B15910-3C6F-BC88-147C-9CD5D6FFDA6F}"/>
              </a:ext>
            </a:extLst>
          </p:cNvPr>
          <p:cNvSpPr/>
          <p:nvPr/>
        </p:nvSpPr>
        <p:spPr>
          <a:xfrm>
            <a:off x="593889" y="483993"/>
            <a:ext cx="10508120"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Grond voor een langere periode beschikbaar hebben</a:t>
            </a:r>
          </a:p>
        </p:txBody>
      </p:sp>
      <p:pic>
        <p:nvPicPr>
          <p:cNvPr id="9" name="Afbeelding 8">
            <a:extLst>
              <a:ext uri="{FF2B5EF4-FFF2-40B4-BE49-F238E27FC236}">
                <a16:creationId xmlns:a16="http://schemas.microsoft.com/office/drawing/2014/main" id="{BB1481F4-072E-1FBD-92AB-B5DB85EC9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a:extLst>
              <a:ext uri="{FF2B5EF4-FFF2-40B4-BE49-F238E27FC236}">
                <a16:creationId xmlns:a16="http://schemas.microsoft.com/office/drawing/2014/main" id="{9BE3ABC8-70FD-27AD-C75A-4EF3DDE82FDA}"/>
              </a:ext>
            </a:extLst>
          </p:cNvPr>
          <p:cNvSpPr txBox="1"/>
          <p:nvPr/>
        </p:nvSpPr>
        <p:spPr>
          <a:xfrm>
            <a:off x="810678" y="1495858"/>
            <a:ext cx="10085772" cy="4524315"/>
          </a:xfrm>
          <a:prstGeom prst="rect">
            <a:avLst/>
          </a:prstGeom>
          <a:noFill/>
        </p:spPr>
        <p:txBody>
          <a:bodyPr wrap="square" rtlCol="0">
            <a:spAutoFit/>
          </a:bodyPr>
          <a:lstStyle/>
          <a:p>
            <a:pPr defTabSz="609585">
              <a:defRPr/>
            </a:pPr>
            <a:r>
              <a:rPr lang="nl-NL" sz="2400" dirty="0">
                <a:solidFill>
                  <a:srgbClr val="EF7102"/>
                </a:solidFill>
                <a:latin typeface="Arial" charset="0"/>
                <a:cs typeface="Arial" charset="0"/>
              </a:rPr>
              <a:t>Grond kan ter beschikking gesteld worden door de Gemeente, Staatsbosbeheer, Natuurmonumenten, Hoogheemraadschap, Zorgboerderijen etc..</a:t>
            </a:r>
          </a:p>
          <a:p>
            <a:pPr defTabSz="609585">
              <a:defRPr/>
            </a:pPr>
            <a:endParaRPr lang="nl-NL" sz="2400" dirty="0">
              <a:solidFill>
                <a:srgbClr val="EF7102"/>
              </a:solidFill>
              <a:latin typeface="Arial" charset="0"/>
              <a:cs typeface="Arial" charset="0"/>
            </a:endParaRPr>
          </a:p>
          <a:p>
            <a:pPr defTabSz="609585">
              <a:defRPr/>
            </a:pPr>
            <a:r>
              <a:rPr lang="nl-NL" sz="2400" dirty="0">
                <a:solidFill>
                  <a:srgbClr val="EF7102"/>
                </a:solidFill>
                <a:latin typeface="Arial" charset="0"/>
                <a:cs typeface="Arial" charset="0"/>
              </a:rPr>
              <a:t>Een keuze dient gemaakt te worden voor type teelt (regulier, regeneratief, biologisch en biodynamisch). </a:t>
            </a:r>
          </a:p>
          <a:p>
            <a:pPr defTabSz="609585">
              <a:defRPr/>
            </a:pPr>
            <a:endParaRPr lang="nl-NL" sz="2400" dirty="0">
              <a:solidFill>
                <a:srgbClr val="EF7102"/>
              </a:solidFill>
              <a:latin typeface="Arial" charset="0"/>
              <a:cs typeface="Arial" charset="0"/>
            </a:endParaRPr>
          </a:p>
          <a:p>
            <a:pPr defTabSz="609585">
              <a:defRPr/>
            </a:pPr>
            <a:r>
              <a:rPr lang="nl-NL" sz="2400" dirty="0">
                <a:solidFill>
                  <a:srgbClr val="EF7102"/>
                </a:solidFill>
                <a:latin typeface="Arial" charset="0"/>
                <a:cs typeface="Arial" charset="0"/>
              </a:rPr>
              <a:t>De grond dient op kwaliteit beoordeeld te worden en gereedgemaakt voor teelt (voedingsstoffen, structuur, bereikbaarheid, bewatering, afrastering, keuze van gewassen, bepaling teeltschema met wisselteelt).</a:t>
            </a:r>
          </a:p>
          <a:p>
            <a:pPr defTabSz="609585">
              <a:defRPr/>
            </a:pPr>
            <a:endParaRPr lang="nl-NL" sz="2400" dirty="0">
              <a:solidFill>
                <a:srgbClr val="EF7102"/>
              </a:solidFill>
              <a:latin typeface="Arial" charset="0"/>
              <a:cs typeface="Arial" charset="0"/>
            </a:endParaRPr>
          </a:p>
          <a:p>
            <a:pPr defTabSz="609585">
              <a:defRPr/>
            </a:pPr>
            <a:endParaRPr lang="nl-NL" sz="2400" dirty="0">
              <a:solidFill>
                <a:srgbClr val="EF7102"/>
              </a:solidFill>
              <a:latin typeface="Arial" charset="0"/>
              <a:cs typeface="Arial" charset="0"/>
            </a:endParaRPr>
          </a:p>
        </p:txBody>
      </p:sp>
    </p:spTree>
    <p:extLst>
      <p:ext uri="{BB962C8B-B14F-4D97-AF65-F5344CB8AC3E}">
        <p14:creationId xmlns:p14="http://schemas.microsoft.com/office/powerpoint/2010/main" val="375934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F075E-466D-EF9B-DE2F-DE9D93321BF9}"/>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50F586B6-019B-64F2-F126-67E9F358896D}"/>
              </a:ext>
            </a:extLst>
          </p:cNvPr>
          <p:cNvSpPr/>
          <p:nvPr/>
        </p:nvSpPr>
        <p:spPr>
          <a:xfrm>
            <a:off x="593888" y="483993"/>
            <a:ext cx="10302561" cy="584775"/>
          </a:xfrm>
          <a:prstGeom prst="rect">
            <a:avLst/>
          </a:prstGeom>
        </p:spPr>
        <p:txBody>
          <a:bodyPr wrap="square">
            <a:spAutoFit/>
          </a:bodyPr>
          <a:lstStyle/>
          <a:p>
            <a:pPr algn="ctr" defTabSz="609585">
              <a:defRPr/>
            </a:pPr>
            <a:r>
              <a:rPr lang="nl-NL" sz="3200" b="1" dirty="0">
                <a:solidFill>
                  <a:srgbClr val="EF7102"/>
                </a:solidFill>
                <a:latin typeface="Arial" charset="0"/>
                <a:ea typeface="Arial" charset="0"/>
                <a:cs typeface="Arial" charset="0"/>
              </a:rPr>
              <a:t>Coördinatoren en vrijwilligers voor langere periode</a:t>
            </a:r>
          </a:p>
        </p:txBody>
      </p:sp>
      <p:pic>
        <p:nvPicPr>
          <p:cNvPr id="9" name="Afbeelding 8">
            <a:extLst>
              <a:ext uri="{FF2B5EF4-FFF2-40B4-BE49-F238E27FC236}">
                <a16:creationId xmlns:a16="http://schemas.microsoft.com/office/drawing/2014/main" id="{88CE37C9-F39C-50E7-7101-C38528F89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564" y="6129304"/>
            <a:ext cx="682419" cy="627563"/>
          </a:xfrm>
          <a:prstGeom prst="rect">
            <a:avLst/>
          </a:prstGeom>
        </p:spPr>
      </p:pic>
      <p:sp>
        <p:nvSpPr>
          <p:cNvPr id="2" name="Tekstvak 1">
            <a:extLst>
              <a:ext uri="{FF2B5EF4-FFF2-40B4-BE49-F238E27FC236}">
                <a16:creationId xmlns:a16="http://schemas.microsoft.com/office/drawing/2014/main" id="{00184F3A-C0A6-329A-426E-CA54567CB37C}"/>
              </a:ext>
            </a:extLst>
          </p:cNvPr>
          <p:cNvSpPr txBox="1"/>
          <p:nvPr/>
        </p:nvSpPr>
        <p:spPr>
          <a:xfrm>
            <a:off x="810678" y="1495858"/>
            <a:ext cx="10085772" cy="4524315"/>
          </a:xfrm>
          <a:prstGeom prst="rect">
            <a:avLst/>
          </a:prstGeom>
          <a:noFill/>
        </p:spPr>
        <p:txBody>
          <a:bodyPr wrap="square" rtlCol="0">
            <a:spAutoFit/>
          </a:bodyPr>
          <a:lstStyle/>
          <a:p>
            <a:pPr defTabSz="609585">
              <a:defRPr/>
            </a:pPr>
            <a:r>
              <a:rPr lang="nl-NL" sz="2400" dirty="0">
                <a:solidFill>
                  <a:srgbClr val="EF7102"/>
                </a:solidFill>
                <a:latin typeface="Arial" charset="0"/>
                <a:cs typeface="Arial" charset="0"/>
              </a:rPr>
              <a:t>Het is ideaal als met name coördinatoren voor een langere periode beschikbaar zijn (structureel kunnen uitvoeren van teeltuitgangspunten). </a:t>
            </a:r>
          </a:p>
          <a:p>
            <a:pPr defTabSz="609585">
              <a:defRPr/>
            </a:pPr>
            <a:endParaRPr lang="nl-NL" sz="2400" dirty="0">
              <a:solidFill>
                <a:srgbClr val="EF7102"/>
              </a:solidFill>
              <a:latin typeface="Arial" charset="0"/>
              <a:cs typeface="Arial" charset="0"/>
            </a:endParaRPr>
          </a:p>
          <a:p>
            <a:pPr defTabSz="609585">
              <a:defRPr/>
            </a:pPr>
            <a:r>
              <a:rPr lang="nl-NL" sz="2400" dirty="0">
                <a:solidFill>
                  <a:srgbClr val="EF7102"/>
                </a:solidFill>
                <a:latin typeface="Arial" charset="0"/>
                <a:cs typeface="Arial" charset="0"/>
              </a:rPr>
              <a:t>Coördinatoren moeten liefst een teelt achtergrond hebben, stuwende kracht en sociaal werker zijn en heel veel aanwezig kunnen zijn.</a:t>
            </a:r>
          </a:p>
          <a:p>
            <a:pPr defTabSz="609585">
              <a:defRPr/>
            </a:pPr>
            <a:endParaRPr lang="nl-NL" sz="2400" dirty="0">
              <a:solidFill>
                <a:srgbClr val="EF7102"/>
              </a:solidFill>
              <a:latin typeface="Arial" charset="0"/>
              <a:cs typeface="Arial" charset="0"/>
            </a:endParaRPr>
          </a:p>
          <a:p>
            <a:pPr defTabSz="609585">
              <a:defRPr/>
            </a:pPr>
            <a:r>
              <a:rPr lang="nl-NL" sz="2400" dirty="0">
                <a:solidFill>
                  <a:srgbClr val="EF7102"/>
                </a:solidFill>
                <a:latin typeface="Arial" charset="0"/>
                <a:cs typeface="Arial" charset="0"/>
              </a:rPr>
              <a:t>Vrijwilligers in poule voor allerlei activiteiten.</a:t>
            </a:r>
          </a:p>
          <a:p>
            <a:pPr defTabSz="609585">
              <a:defRPr/>
            </a:pPr>
            <a:endParaRPr lang="nl-NL" sz="2400" dirty="0">
              <a:solidFill>
                <a:srgbClr val="EF7102"/>
              </a:solidFill>
              <a:latin typeface="Arial" charset="0"/>
              <a:cs typeface="Arial" charset="0"/>
            </a:endParaRPr>
          </a:p>
          <a:p>
            <a:pPr defTabSz="609585">
              <a:defRPr/>
            </a:pPr>
            <a:r>
              <a:rPr lang="nl-NL" sz="2400" dirty="0">
                <a:solidFill>
                  <a:srgbClr val="EF7102"/>
                </a:solidFill>
                <a:latin typeface="Arial" charset="0"/>
                <a:cs typeface="Arial" charset="0"/>
              </a:rPr>
              <a:t>“De zon schijnt niet altijd”</a:t>
            </a:r>
          </a:p>
          <a:p>
            <a:pPr defTabSz="609585">
              <a:defRPr/>
            </a:pPr>
            <a:endParaRPr lang="nl-NL" sz="2400" dirty="0">
              <a:solidFill>
                <a:srgbClr val="EF7102"/>
              </a:solidFill>
              <a:latin typeface="Arial" charset="0"/>
              <a:cs typeface="Arial" charset="0"/>
            </a:endParaRPr>
          </a:p>
          <a:p>
            <a:pPr defTabSz="609585">
              <a:defRPr/>
            </a:pPr>
            <a:endParaRPr lang="nl-NL" sz="2400" dirty="0">
              <a:solidFill>
                <a:srgbClr val="EF7102"/>
              </a:solidFill>
              <a:latin typeface="Arial" charset="0"/>
              <a:cs typeface="Arial" charset="0"/>
            </a:endParaRPr>
          </a:p>
          <a:p>
            <a:pPr defTabSz="609585">
              <a:defRPr/>
            </a:pPr>
            <a:endParaRPr lang="nl-NL" sz="2400" dirty="0">
              <a:solidFill>
                <a:srgbClr val="EF7102"/>
              </a:solidFill>
              <a:latin typeface="Arial" charset="0"/>
              <a:cs typeface="Arial" charset="0"/>
            </a:endParaRPr>
          </a:p>
        </p:txBody>
      </p:sp>
    </p:spTree>
    <p:extLst>
      <p:ext uri="{BB962C8B-B14F-4D97-AF65-F5344CB8AC3E}">
        <p14:creationId xmlns:p14="http://schemas.microsoft.com/office/powerpoint/2010/main" val="292840154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2527</Words>
  <Application>Microsoft Macintosh PowerPoint</Application>
  <PresentationFormat>Breedbeeld</PresentationFormat>
  <Paragraphs>191</Paragraphs>
  <Slides>10</Slides>
  <Notes>10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10</vt:i4>
      </vt:variant>
    </vt:vector>
  </HeadingPairs>
  <TitlesOfParts>
    <vt:vector size="14" baseType="lpstr">
      <vt:lpstr>Arial</vt:lpstr>
      <vt:lpstr>Calibri</vt:lpstr>
      <vt:lpstr>Calibri Light</vt:lpstr>
      <vt:lpstr>Kantoorthema</vt:lpstr>
      <vt:lpstr>PowerPoint-presentatie</vt:lpstr>
      <vt:lpstr>PowerPoint-presentatie</vt:lpstr>
      <vt:lpstr>PowerPoint-presentatie</vt:lpstr>
      <vt:lpstr>Enquête zomer 2022 voedseltuinen</vt:lpstr>
      <vt:lpstr>Enquête zomer 2022 voedseltuinen</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Rein Veldhuis</dc:creator>
  <cp:lastModifiedBy>Rein Veldhuis</cp:lastModifiedBy>
  <cp:revision>9</cp:revision>
  <dcterms:created xsi:type="dcterms:W3CDTF">2024-02-05T14:44:33Z</dcterms:created>
  <dcterms:modified xsi:type="dcterms:W3CDTF">2025-10-14T13:11:26Z</dcterms:modified>
</cp:coreProperties>
</file>