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8" r:id="rId3"/>
    <p:sldId id="259" r:id="rId4"/>
    <p:sldId id="261" r:id="rId5"/>
    <p:sldId id="257" r:id="rId6"/>
    <p:sldId id="262" r:id="rId7"/>
    <p:sldId id="263" r:id="rId8"/>
    <p:sldId id="264" r:id="rId9"/>
    <p:sldId id="265" r:id="rId10"/>
    <p:sldId id="266" r:id="rId1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96"/>
    <p:restoredTop sz="95822"/>
  </p:normalViewPr>
  <p:slideViewPr>
    <p:cSldViewPr snapToGrid="0">
      <p:cViewPr varScale="1">
        <p:scale>
          <a:sx n="59" d="100"/>
          <a:sy n="59" d="100"/>
        </p:scale>
        <p:origin x="1128"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CF89EF-2D00-E447-A9E9-FF4DD0EE9E78}" type="datetimeFigureOut">
              <a:rPr lang="nl-NL" smtClean="0"/>
              <a:t>9-6-2026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C97857-83EE-7449-A1A3-657CA0EA828F}" type="slidenum">
              <a:rPr lang="nl-NL" smtClean="0"/>
              <a:t>‹nr.›</a:t>
            </a:fld>
            <a:endParaRPr lang="nl-NL"/>
          </a:p>
        </p:txBody>
      </p:sp>
    </p:spTree>
    <p:extLst>
      <p:ext uri="{BB962C8B-B14F-4D97-AF65-F5344CB8AC3E}">
        <p14:creationId xmlns:p14="http://schemas.microsoft.com/office/powerpoint/2010/main" val="2674007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9C97857-83EE-7449-A1A3-657CA0EA828F}" type="slidenum">
              <a:rPr lang="nl-NL" smtClean="0"/>
              <a:t>6</a:t>
            </a:fld>
            <a:endParaRPr lang="nl-NL"/>
          </a:p>
        </p:txBody>
      </p:sp>
    </p:spTree>
    <p:extLst>
      <p:ext uri="{BB962C8B-B14F-4D97-AF65-F5344CB8AC3E}">
        <p14:creationId xmlns:p14="http://schemas.microsoft.com/office/powerpoint/2010/main" val="428787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921D94-E7C0-7B5B-8D4D-DD27FDDC2C7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0375504-BE0A-7804-1AB8-579575D7A4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306D9A5-F8C0-2D36-3E98-B027AEC8E671}"/>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5" name="Tijdelijke aanduiding voor voettekst 4">
            <a:extLst>
              <a:ext uri="{FF2B5EF4-FFF2-40B4-BE49-F238E27FC236}">
                <a16:creationId xmlns:a16="http://schemas.microsoft.com/office/drawing/2014/main" id="{F8BC7C27-770E-C4A5-4F01-E42F3E4D0AE4}"/>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2F84D51E-3735-A472-3FF0-968F135FDFD2}"/>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3352398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D644B3-0B4D-6124-FA24-6657FD94DA6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7E74496-8CDA-1316-ADE8-5DA765D45EA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8E9B35E-0A5E-48CD-0DCA-EF8A027A812A}"/>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5" name="Tijdelijke aanduiding voor voettekst 4">
            <a:extLst>
              <a:ext uri="{FF2B5EF4-FFF2-40B4-BE49-F238E27FC236}">
                <a16:creationId xmlns:a16="http://schemas.microsoft.com/office/drawing/2014/main" id="{7FC3D648-35A5-4795-EAD1-A14ED2A3CDDB}"/>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CBE544C0-1517-42FB-8ABF-3154BC957CF3}"/>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119748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FAEF82-F1C8-02F6-DBED-B0324EDB350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D88F145-BB05-FE0E-7FB6-23E6E898BB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A93F9CF-9A93-2E36-374F-B050815F54C4}"/>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5" name="Tijdelijke aanduiding voor voettekst 4">
            <a:extLst>
              <a:ext uri="{FF2B5EF4-FFF2-40B4-BE49-F238E27FC236}">
                <a16:creationId xmlns:a16="http://schemas.microsoft.com/office/drawing/2014/main" id="{FCF68EAF-B60F-F87B-0290-493803A35B2E}"/>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65DB4466-20CD-88DA-56D2-01883AFE66B7}"/>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3228245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101EDB-BADA-92F1-7DC4-D0626F4C219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8082EF1-23D2-93D6-337F-72C4F4D952D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A37799C-793D-0E11-D9B3-DBD147E9742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5845E4D-BDC8-F0A8-DFFA-B0F79A72D0F9}"/>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6" name="Tijdelijke aanduiding voor voettekst 5">
            <a:extLst>
              <a:ext uri="{FF2B5EF4-FFF2-40B4-BE49-F238E27FC236}">
                <a16:creationId xmlns:a16="http://schemas.microsoft.com/office/drawing/2014/main" id="{D54D1167-655D-130D-227C-3D700CF92323}"/>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C4F55ABA-BDF8-0E25-F0CA-3B9D7338731F}"/>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324933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C9505A-65D0-C0F0-3738-8F8F4E94D53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0057730-D5F7-7502-D1B4-7BA97A4354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4FC94E1-1602-4B81-FB16-03C6565A782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D0D6B32-F8BD-3AC4-2E33-6A319647D2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D856101-7E21-4951-90FB-43A74C82645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5C1DB42-AD09-B63C-E03F-55DF0F788AEF}"/>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8" name="Tijdelijke aanduiding voor voettekst 7">
            <a:extLst>
              <a:ext uri="{FF2B5EF4-FFF2-40B4-BE49-F238E27FC236}">
                <a16:creationId xmlns:a16="http://schemas.microsoft.com/office/drawing/2014/main" id="{1A09F272-DEBC-B18A-AA6B-5951D58BF7C0}"/>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9" name="Tijdelijke aanduiding voor dianummer 8">
            <a:extLst>
              <a:ext uri="{FF2B5EF4-FFF2-40B4-BE49-F238E27FC236}">
                <a16:creationId xmlns:a16="http://schemas.microsoft.com/office/drawing/2014/main" id="{9F809878-2B36-1670-1DBB-AA3CC5D4115E}"/>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56591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E5E57-1787-CAC0-EAE8-0F15C56A9A5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1A355CA-B436-E4F8-4FA1-80282422899A}"/>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4" name="Tijdelijke aanduiding voor voettekst 3">
            <a:extLst>
              <a:ext uri="{FF2B5EF4-FFF2-40B4-BE49-F238E27FC236}">
                <a16:creationId xmlns:a16="http://schemas.microsoft.com/office/drawing/2014/main" id="{662660E1-884E-58F2-D193-7D7E1A8EFD6F}"/>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5" name="Tijdelijke aanduiding voor dianummer 4">
            <a:extLst>
              <a:ext uri="{FF2B5EF4-FFF2-40B4-BE49-F238E27FC236}">
                <a16:creationId xmlns:a16="http://schemas.microsoft.com/office/drawing/2014/main" id="{59582A9C-F431-27EA-0163-7DC89435974B}"/>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2665479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DF31C12-7F53-5BCD-ED4C-E3A843488F1E}"/>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3" name="Tijdelijke aanduiding voor voettekst 2">
            <a:extLst>
              <a:ext uri="{FF2B5EF4-FFF2-40B4-BE49-F238E27FC236}">
                <a16:creationId xmlns:a16="http://schemas.microsoft.com/office/drawing/2014/main" id="{89D2AC8B-9496-B9A1-A14A-ECE955431F9B}"/>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a:extLst>
              <a:ext uri="{FF2B5EF4-FFF2-40B4-BE49-F238E27FC236}">
                <a16:creationId xmlns:a16="http://schemas.microsoft.com/office/drawing/2014/main" id="{CA78FDB0-87B2-CAFE-0ED7-D671EF839954}"/>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91474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AA14B9-0AE8-173F-6F76-7D1F038DC7D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9E25CFF-F821-DE01-453B-9DB0129626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F313640-411E-F302-335E-641B5C93C6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33631D5-C90E-6158-EA95-740F4849F4E2}"/>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6" name="Tijdelijke aanduiding voor voettekst 5">
            <a:extLst>
              <a:ext uri="{FF2B5EF4-FFF2-40B4-BE49-F238E27FC236}">
                <a16:creationId xmlns:a16="http://schemas.microsoft.com/office/drawing/2014/main" id="{66335311-E9C4-0D2D-80AD-92BF0630F173}"/>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594FE58B-48D5-F785-6719-AE7A2CE1BFF1}"/>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99241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3638BB-CB4C-17E8-2D69-7BC099B0CAF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3C6E4BF-BE2F-9EBB-6B9D-EE0DA78444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E0E3CC6-5C22-E465-026F-2F8255726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38FA82A-E489-D9FE-5EA7-E13FF379F36B}"/>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6" name="Tijdelijke aanduiding voor voettekst 5">
            <a:extLst>
              <a:ext uri="{FF2B5EF4-FFF2-40B4-BE49-F238E27FC236}">
                <a16:creationId xmlns:a16="http://schemas.microsoft.com/office/drawing/2014/main" id="{068FBFC4-9BE0-32FF-B286-DE59073023C7}"/>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ED272105-CFC6-AA83-F709-9D238A3EF2F9}"/>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239831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B6B403-00EB-811F-B77E-A910E87112F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3DAEB91-A28D-447F-9C80-8389C017FC5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3A539A3-C2DA-A92E-1BCA-D75210FB1DE1}"/>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5" name="Tijdelijke aanduiding voor voettekst 4">
            <a:extLst>
              <a:ext uri="{FF2B5EF4-FFF2-40B4-BE49-F238E27FC236}">
                <a16:creationId xmlns:a16="http://schemas.microsoft.com/office/drawing/2014/main" id="{BD6E7836-3BB7-67AE-0481-ABD0EE3DC697}"/>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0EC5E58F-B928-C9D7-11F1-090A5B8B3F04}"/>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082788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709F037-BC84-618A-AA70-1BCC43127B2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0AEEF0A-0A58-219A-8014-5617659BD37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769783B-4D02-2D67-223D-083F0B423906}"/>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9-6-2026</a:t>
            </a:fld>
            <a:endParaRPr lang="nl-NL"/>
          </a:p>
        </p:txBody>
      </p:sp>
      <p:sp>
        <p:nvSpPr>
          <p:cNvPr id="5" name="Tijdelijke aanduiding voor voettekst 4">
            <a:extLst>
              <a:ext uri="{FF2B5EF4-FFF2-40B4-BE49-F238E27FC236}">
                <a16:creationId xmlns:a16="http://schemas.microsoft.com/office/drawing/2014/main" id="{23CE7AA9-18C1-447A-CB62-3FC2798BAC06}"/>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C5BE23C8-293D-725D-BD5A-121512B0699B}"/>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287436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72BD34C-1283-0DB0-6934-F3410DD2D744}"/>
              </a:ext>
            </a:extLst>
          </p:cNvPr>
          <p:cNvSpPr>
            <a:spLocks noGrp="1"/>
          </p:cNvSpPr>
          <p:nvPr>
            <p:ph type="title"/>
          </p:nvPr>
        </p:nvSpPr>
        <p:spPr>
          <a:xfrm>
            <a:off x="399393" y="388884"/>
            <a:ext cx="11403724" cy="662150"/>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EE1FD129-078E-06C7-60B7-0D13F77ABE43}"/>
              </a:ext>
            </a:extLst>
          </p:cNvPr>
          <p:cNvSpPr>
            <a:spLocks noGrp="1"/>
          </p:cNvSpPr>
          <p:nvPr>
            <p:ph type="body" idx="1"/>
          </p:nvPr>
        </p:nvSpPr>
        <p:spPr>
          <a:xfrm>
            <a:off x="399392" y="1229711"/>
            <a:ext cx="11403723" cy="4750676"/>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8" name="Afbeelding 7">
            <a:extLst>
              <a:ext uri="{FF2B5EF4-FFF2-40B4-BE49-F238E27FC236}">
                <a16:creationId xmlns:a16="http://schemas.microsoft.com/office/drawing/2014/main" id="{704F2894-B132-87A0-F887-3F818528780B}"/>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381000" y="6306315"/>
            <a:ext cx="2190750" cy="457200"/>
          </a:xfrm>
          <a:prstGeom prst="rect">
            <a:avLst/>
          </a:prstGeom>
        </p:spPr>
      </p:pic>
      <p:cxnSp>
        <p:nvCxnSpPr>
          <p:cNvPr id="11" name="Rechte verbindingslijn 10">
            <a:extLst>
              <a:ext uri="{FF2B5EF4-FFF2-40B4-BE49-F238E27FC236}">
                <a16:creationId xmlns:a16="http://schemas.microsoft.com/office/drawing/2014/main" id="{EC199323-552B-06A8-2877-A0A1E0D1EF29}"/>
              </a:ext>
            </a:extLst>
          </p:cNvPr>
          <p:cNvCxnSpPr/>
          <p:nvPr userDrawn="1"/>
        </p:nvCxnSpPr>
        <p:spPr>
          <a:xfrm>
            <a:off x="399392" y="6190591"/>
            <a:ext cx="11403723" cy="0"/>
          </a:xfrm>
          <a:prstGeom prst="line">
            <a:avLst/>
          </a:prstGeom>
        </p:spPr>
        <p:style>
          <a:lnRef idx="2">
            <a:schemeClr val="accent2"/>
          </a:lnRef>
          <a:fillRef idx="0">
            <a:schemeClr val="accent2"/>
          </a:fillRef>
          <a:effectRef idx="1">
            <a:schemeClr val="accent2"/>
          </a:effectRef>
          <a:fontRef idx="minor">
            <a:schemeClr val="tx1"/>
          </a:fontRef>
        </p:style>
      </p:cxnSp>
      <p:sp>
        <p:nvSpPr>
          <p:cNvPr id="4" name="Tekstvak 3">
            <a:extLst>
              <a:ext uri="{FF2B5EF4-FFF2-40B4-BE49-F238E27FC236}">
                <a16:creationId xmlns:a16="http://schemas.microsoft.com/office/drawing/2014/main" id="{BB92B557-D76F-D362-D0FA-D7F02E422A1A}"/>
              </a:ext>
            </a:extLst>
          </p:cNvPr>
          <p:cNvSpPr txBox="1"/>
          <p:nvPr userDrawn="1"/>
        </p:nvSpPr>
        <p:spPr>
          <a:xfrm>
            <a:off x="9028385" y="6327228"/>
            <a:ext cx="2869324" cy="276999"/>
          </a:xfrm>
          <a:prstGeom prst="rect">
            <a:avLst/>
          </a:prstGeom>
          <a:noFill/>
        </p:spPr>
        <p:txBody>
          <a:bodyPr wrap="square" rtlCol="0">
            <a:spAutoFit/>
          </a:bodyPr>
          <a:lstStyle/>
          <a:p>
            <a:pPr algn="r"/>
            <a:r>
              <a:rPr lang="nl-NL" sz="1200" b="1" i="1" dirty="0">
                <a:latin typeface="Cambria" panose="02040503050406030204" pitchFamily="18" charset="0"/>
              </a:rPr>
              <a:t>Oog voor voedsel  • Hart voor mensen</a:t>
            </a:r>
          </a:p>
        </p:txBody>
      </p:sp>
    </p:spTree>
    <p:extLst>
      <p:ext uri="{BB962C8B-B14F-4D97-AF65-F5344CB8AC3E}">
        <p14:creationId xmlns:p14="http://schemas.microsoft.com/office/powerpoint/2010/main" val="3747061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spc="-15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voedselbankennederland.nl/"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635A23-4237-21F1-E76E-D632BE1C05C8}"/>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27F6AA86-581D-E722-59ED-66D32E573996}"/>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6D231AB5-C8D3-C4A7-705A-6DB4BFFA16C1}"/>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1" y="-231356"/>
            <a:ext cx="12192001" cy="6311900"/>
          </a:xfrm>
          <a:prstGeom prst="rect">
            <a:avLst/>
          </a:prstGeom>
        </p:spPr>
      </p:pic>
    </p:spTree>
    <p:extLst>
      <p:ext uri="{BB962C8B-B14F-4D97-AF65-F5344CB8AC3E}">
        <p14:creationId xmlns:p14="http://schemas.microsoft.com/office/powerpoint/2010/main" val="2461858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BDDCE6-025B-4C71-BAAE-9B75B8EF6E0E}"/>
              </a:ext>
            </a:extLst>
          </p:cNvPr>
          <p:cNvSpPr>
            <a:spLocks noGrp="1"/>
          </p:cNvSpPr>
          <p:nvPr>
            <p:ph type="title"/>
          </p:nvPr>
        </p:nvSpPr>
        <p:spPr/>
        <p:txBody>
          <a:bodyPr>
            <a:noAutofit/>
          </a:bodyPr>
          <a:lstStyle/>
          <a:p>
            <a:r>
              <a:rPr lang="nl-NL" dirty="0">
                <a:solidFill>
                  <a:schemeClr val="accent2"/>
                </a:solidFill>
              </a:rPr>
              <a:t>Welkom bij de voedselbank!</a:t>
            </a:r>
          </a:p>
        </p:txBody>
      </p:sp>
      <p:sp>
        <p:nvSpPr>
          <p:cNvPr id="3" name="Tijdelijke aanduiding voor inhoud 2">
            <a:extLst>
              <a:ext uri="{FF2B5EF4-FFF2-40B4-BE49-F238E27FC236}">
                <a16:creationId xmlns:a16="http://schemas.microsoft.com/office/drawing/2014/main" id="{170CB15F-236D-2B03-85DE-207B37930576}"/>
              </a:ext>
            </a:extLst>
          </p:cNvPr>
          <p:cNvSpPr>
            <a:spLocks noGrp="1"/>
          </p:cNvSpPr>
          <p:nvPr>
            <p:ph idx="1"/>
          </p:nvPr>
        </p:nvSpPr>
        <p:spPr>
          <a:xfrm>
            <a:off x="399393" y="1229711"/>
            <a:ext cx="6828722" cy="4750676"/>
          </a:xfrm>
        </p:spPr>
        <p:txBody>
          <a:bodyPr>
            <a:normAutofit/>
          </a:bodyPr>
          <a:lstStyle/>
          <a:p>
            <a:pPr marL="0" indent="0">
              <a:buNone/>
            </a:pPr>
            <a:r>
              <a:rPr lang="nl-NL" sz="2000" b="1" dirty="0">
                <a:solidFill>
                  <a:srgbClr val="1D1D1D"/>
                </a:solidFill>
                <a:effectLst/>
              </a:rPr>
              <a:t>De voedselbanken zijn er voor iedereen </a:t>
            </a:r>
          </a:p>
          <a:p>
            <a:pPr marL="0" indent="0">
              <a:buNone/>
            </a:pPr>
            <a:r>
              <a:rPr lang="nl-NL" sz="2000" b="1" dirty="0">
                <a:solidFill>
                  <a:srgbClr val="1D1D1D"/>
                </a:solidFill>
                <a:effectLst/>
              </a:rPr>
              <a:t>die tijdelijk voedselhulp nodig heeft. </a:t>
            </a:r>
            <a:br>
              <a:rPr lang="nl-NL" sz="1800" b="1" dirty="0">
                <a:solidFill>
                  <a:srgbClr val="1D1D1D"/>
                </a:solidFill>
                <a:effectLst/>
              </a:rPr>
            </a:br>
            <a:endParaRPr lang="nl-NL" sz="1800" dirty="0">
              <a:solidFill>
                <a:srgbClr val="1D1D1D"/>
              </a:solidFill>
              <a:effectLst/>
            </a:endParaRPr>
          </a:p>
          <a:p>
            <a:pPr marL="0" indent="0">
              <a:buNone/>
            </a:pPr>
            <a:r>
              <a:rPr lang="nl-NL" sz="2100" dirty="0"/>
              <a:t>Voedselbanken verstrekken voedsel kosteloos aan mensen in armoede die het tijdelijk zelf niet redden. We doen dat uitsluitend met vrijwilligers en zoveel mogelijk met voedsel dat anders verspild zou worden. </a:t>
            </a:r>
            <a:endParaRPr lang="nl-NL" sz="2100" dirty="0">
              <a:solidFill>
                <a:srgbClr val="1D1D1D"/>
              </a:solidFill>
            </a:endParaRPr>
          </a:p>
          <a:p>
            <a:pPr marL="0" indent="0">
              <a:buNone/>
            </a:pPr>
            <a:r>
              <a:rPr lang="nl-NL" sz="2100" dirty="0"/>
              <a:t>Op dit moment zijn dat 181 voedselbanken. Deze beschikken samen over ruim 500 uitgiftepunten zodat er altijd een uitgiftepunt in de buurt is van onze klanten en zij niet ver hoeven te reizen. De voedselbanken worden voor een groot deel van voedsel voorzien via de 10 regionale distributiecentra.</a:t>
            </a:r>
            <a:br>
              <a:rPr lang="nl-NL" sz="2100" dirty="0">
                <a:solidFill>
                  <a:srgbClr val="1D1D1D"/>
                </a:solidFill>
                <a:effectLst/>
              </a:rPr>
            </a:br>
            <a:endParaRPr lang="nl-NL" sz="2100" dirty="0"/>
          </a:p>
        </p:txBody>
      </p:sp>
      <p:pic>
        <p:nvPicPr>
          <p:cNvPr id="6" name="Afbeelding 5">
            <a:extLst>
              <a:ext uri="{FF2B5EF4-FFF2-40B4-BE49-F238E27FC236}">
                <a16:creationId xmlns:a16="http://schemas.microsoft.com/office/drawing/2014/main" id="{8681FFF8-C092-DC7B-4DB5-C3FCF6D9068C}"/>
              </a:ext>
            </a:extLst>
          </p:cNvPr>
          <p:cNvPicPr>
            <a:picLocks noChangeAspect="1"/>
          </p:cNvPicPr>
          <p:nvPr/>
        </p:nvPicPr>
        <p:blipFill>
          <a:blip r:embed="rId2"/>
          <a:stretch>
            <a:fillRect/>
          </a:stretch>
        </p:blipFill>
        <p:spPr>
          <a:xfrm>
            <a:off x="7030517" y="1229711"/>
            <a:ext cx="4680078" cy="4916446"/>
          </a:xfrm>
          <a:prstGeom prst="rect">
            <a:avLst/>
          </a:prstGeom>
        </p:spPr>
      </p:pic>
    </p:spTree>
    <p:extLst>
      <p:ext uri="{BB962C8B-B14F-4D97-AF65-F5344CB8AC3E}">
        <p14:creationId xmlns:p14="http://schemas.microsoft.com/office/powerpoint/2010/main" val="402780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0291AD-CBB7-0293-6CF2-84EAE76A042F}"/>
              </a:ext>
            </a:extLst>
          </p:cNvPr>
          <p:cNvSpPr>
            <a:spLocks noGrp="1"/>
          </p:cNvSpPr>
          <p:nvPr>
            <p:ph type="title"/>
          </p:nvPr>
        </p:nvSpPr>
        <p:spPr/>
        <p:txBody>
          <a:bodyPr>
            <a:normAutofit fontScale="90000"/>
          </a:bodyPr>
          <a:lstStyle/>
          <a:p>
            <a:r>
              <a:rPr lang="nl-NL" dirty="0">
                <a:solidFill>
                  <a:schemeClr val="accent2"/>
                </a:solidFill>
                <a:effectLst/>
              </a:rPr>
              <a:t>Onze kernwaarden</a:t>
            </a:r>
          </a:p>
        </p:txBody>
      </p:sp>
      <p:sp>
        <p:nvSpPr>
          <p:cNvPr id="3" name="Tijdelijke aanduiding voor inhoud 2">
            <a:extLst>
              <a:ext uri="{FF2B5EF4-FFF2-40B4-BE49-F238E27FC236}">
                <a16:creationId xmlns:a16="http://schemas.microsoft.com/office/drawing/2014/main" id="{CF55A081-C731-B693-9F0E-775577F85E77}"/>
              </a:ext>
            </a:extLst>
          </p:cNvPr>
          <p:cNvSpPr>
            <a:spLocks noGrp="1"/>
          </p:cNvSpPr>
          <p:nvPr>
            <p:ph idx="1"/>
          </p:nvPr>
        </p:nvSpPr>
        <p:spPr>
          <a:xfrm>
            <a:off x="8428297" y="1155957"/>
            <a:ext cx="3763704" cy="4750676"/>
          </a:xfrm>
        </p:spPr>
        <p:txBody>
          <a:bodyPr>
            <a:normAutofit/>
          </a:bodyPr>
          <a:lstStyle/>
          <a:p>
            <a:pPr fontAlgn="base"/>
            <a:r>
              <a:rPr lang="nl-NL" sz="2000" dirty="0"/>
              <a:t>We werken uitsluitend met vrijwilligers </a:t>
            </a:r>
          </a:p>
          <a:p>
            <a:pPr fontAlgn="base"/>
            <a:r>
              <a:rPr lang="nl-NL" sz="2000" dirty="0"/>
              <a:t>We verstrekken zoveel mogelijk gezond voedsel </a:t>
            </a:r>
          </a:p>
          <a:p>
            <a:pPr fontAlgn="base"/>
            <a:r>
              <a:rPr lang="nl-NL" sz="2000" dirty="0"/>
              <a:t>We verstrekken voedsel en persoonlijke verzorgingsproducten zonder dat onze klanten hiervoor hoeven te betalen </a:t>
            </a:r>
          </a:p>
          <a:p>
            <a:pPr fontAlgn="base"/>
            <a:r>
              <a:rPr lang="nl-NL" sz="2000" dirty="0"/>
              <a:t>We verdelen dit zo eerlijk mogelijk </a:t>
            </a:r>
          </a:p>
          <a:p>
            <a:pPr fontAlgn="base"/>
            <a:r>
              <a:rPr lang="nl-NL" sz="2000" dirty="0"/>
              <a:t>We werken veilig zowel sociaal als fysiek </a:t>
            </a:r>
          </a:p>
          <a:p>
            <a:pPr marL="167640" indent="0">
              <a:lnSpc>
                <a:spcPct val="120000"/>
              </a:lnSpc>
              <a:buNone/>
            </a:pPr>
            <a:endParaRPr lang="nl-NL" sz="1800" dirty="0">
              <a:solidFill>
                <a:srgbClr val="1D1D1D"/>
              </a:solidFill>
              <a:effectLst/>
              <a:ea typeface="Calibri" panose="020F0502020204030204" pitchFamily="34" charset="0"/>
              <a:cs typeface="Helvetica Neue" panose="02000503000000020004" pitchFamily="2" charset="0"/>
            </a:endParaRPr>
          </a:p>
          <a:p>
            <a:pPr marL="167640" indent="0">
              <a:lnSpc>
                <a:spcPct val="120000"/>
              </a:lnSpc>
              <a:buNone/>
            </a:pPr>
            <a:endParaRPr lang="nl-NL" dirty="0"/>
          </a:p>
        </p:txBody>
      </p:sp>
      <p:sp>
        <p:nvSpPr>
          <p:cNvPr id="4" name="Tekstvak 3">
            <a:extLst>
              <a:ext uri="{FF2B5EF4-FFF2-40B4-BE49-F238E27FC236}">
                <a16:creationId xmlns:a16="http://schemas.microsoft.com/office/drawing/2014/main" id="{7911BF61-8084-3E48-DEA3-7568B29CEAA6}"/>
              </a:ext>
            </a:extLst>
          </p:cNvPr>
          <p:cNvSpPr txBox="1"/>
          <p:nvPr/>
        </p:nvSpPr>
        <p:spPr>
          <a:xfrm>
            <a:off x="399393" y="1939728"/>
            <a:ext cx="4119391" cy="3416320"/>
          </a:xfrm>
          <a:prstGeom prst="rect">
            <a:avLst/>
          </a:prstGeom>
          <a:noFill/>
        </p:spPr>
        <p:txBody>
          <a:bodyPr wrap="square" rtlCol="0">
            <a:spAutoFit/>
          </a:bodyPr>
          <a:lstStyle/>
          <a:p>
            <a:pPr fontAlgn="base"/>
            <a:r>
              <a:rPr lang="nl-NL" b="1" dirty="0"/>
              <a:t>Toegankelijk</a:t>
            </a:r>
            <a:r>
              <a:rPr lang="nl-NL" dirty="0"/>
              <a:t> (welkom, laagdrempelig, bereikbaar, inclusief, oordeelvrij, transparant) </a:t>
            </a:r>
          </a:p>
          <a:p>
            <a:pPr fontAlgn="base"/>
            <a:endParaRPr lang="nl-NL" b="1" dirty="0"/>
          </a:p>
          <a:p>
            <a:pPr fontAlgn="base"/>
            <a:r>
              <a:rPr lang="nl-NL" b="1" dirty="0"/>
              <a:t>Behulpzaam</a:t>
            </a:r>
            <a:r>
              <a:rPr lang="nl-NL" dirty="0"/>
              <a:t> (Een pakket met een traject, menselijke maat) </a:t>
            </a:r>
          </a:p>
          <a:p>
            <a:pPr fontAlgn="base"/>
            <a:endParaRPr lang="nl-NL" b="1" dirty="0"/>
          </a:p>
          <a:p>
            <a:pPr fontAlgn="base"/>
            <a:r>
              <a:rPr lang="nl-NL" b="1" dirty="0"/>
              <a:t>Samen</a:t>
            </a:r>
            <a:r>
              <a:rPr lang="nl-NL" dirty="0"/>
              <a:t> (solidair, respectvol, met klanten, vrijwilligers en partners) </a:t>
            </a:r>
          </a:p>
          <a:p>
            <a:pPr fontAlgn="base"/>
            <a:endParaRPr lang="nl-NL" b="1" dirty="0"/>
          </a:p>
          <a:p>
            <a:pPr fontAlgn="base"/>
            <a:r>
              <a:rPr lang="nl-NL" b="1" dirty="0"/>
              <a:t>Ongebonden</a:t>
            </a:r>
            <a:r>
              <a:rPr lang="nl-NL" dirty="0"/>
              <a:t> (burgers voor burgers, neutrale partij, onafhankelijk) </a:t>
            </a:r>
          </a:p>
        </p:txBody>
      </p:sp>
      <p:pic>
        <p:nvPicPr>
          <p:cNvPr id="6" name="Afbeelding 5">
            <a:extLst>
              <a:ext uri="{FF2B5EF4-FFF2-40B4-BE49-F238E27FC236}">
                <a16:creationId xmlns:a16="http://schemas.microsoft.com/office/drawing/2014/main" id="{F2DB577A-3091-ABCD-7CD8-F18FAA173C53}"/>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4831075" y="1306829"/>
            <a:ext cx="3497468" cy="3948217"/>
          </a:xfrm>
          <a:prstGeom prst="rect">
            <a:avLst/>
          </a:prstGeom>
        </p:spPr>
      </p:pic>
    </p:spTree>
    <p:extLst>
      <p:ext uri="{BB962C8B-B14F-4D97-AF65-F5344CB8AC3E}">
        <p14:creationId xmlns:p14="http://schemas.microsoft.com/office/powerpoint/2010/main" val="4211964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5D5DCC-B960-2888-95CD-16907B5096A3}"/>
              </a:ext>
            </a:extLst>
          </p:cNvPr>
          <p:cNvSpPr>
            <a:spLocks noGrp="1" noRot="1" noMove="1" noResize="1" noEditPoints="1" noAdjustHandles="1" noChangeArrowheads="1" noChangeShapeType="1"/>
          </p:cNvSpPr>
          <p:nvPr>
            <p:ph type="title"/>
          </p:nvPr>
        </p:nvSpPr>
        <p:spPr/>
        <p:txBody>
          <a:bodyPr>
            <a:noAutofit/>
          </a:bodyPr>
          <a:lstStyle/>
          <a:p>
            <a:pPr algn="ctr"/>
            <a:r>
              <a:rPr lang="nl-NL" dirty="0">
                <a:solidFill>
                  <a:schemeClr val="accent2"/>
                </a:solidFill>
              </a:rPr>
              <a:t>Indrukwekkende aantallen:</a:t>
            </a:r>
          </a:p>
        </p:txBody>
      </p:sp>
      <p:pic>
        <p:nvPicPr>
          <p:cNvPr id="10" name="Tijdelijke aanduiding voor inhoud 9">
            <a:extLst>
              <a:ext uri="{FF2B5EF4-FFF2-40B4-BE49-F238E27FC236}">
                <a16:creationId xmlns:a16="http://schemas.microsoft.com/office/drawing/2014/main" id="{FFFC68A6-6014-C948-0C19-73B302FC4C88}"/>
              </a:ext>
            </a:extLst>
          </p:cNvPr>
          <p:cNvPicPr>
            <a:picLocks noGrp="1" noChangeAspect="1"/>
          </p:cNvPicPr>
          <p:nvPr>
            <p:ph idx="1"/>
          </p:nvPr>
        </p:nvPicPr>
        <p:blipFill>
          <a:blip r:embed="rId2"/>
          <a:stretch>
            <a:fillRect/>
          </a:stretch>
        </p:blipFill>
        <p:spPr>
          <a:xfrm>
            <a:off x="399393" y="1054099"/>
            <a:ext cx="10914927" cy="5139185"/>
          </a:xfrm>
          <a:prstGeom prst="rect">
            <a:avLst/>
          </a:prstGeom>
        </p:spPr>
      </p:pic>
    </p:spTree>
    <p:extLst>
      <p:ext uri="{BB962C8B-B14F-4D97-AF65-F5344CB8AC3E}">
        <p14:creationId xmlns:p14="http://schemas.microsoft.com/office/powerpoint/2010/main" val="241449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D1132-749B-6522-F4CB-A46216BF2437}"/>
              </a:ext>
            </a:extLst>
          </p:cNvPr>
          <p:cNvSpPr>
            <a:spLocks noGrp="1" noRot="1" noMove="1" noResize="1" noEditPoints="1" noAdjustHandles="1" noChangeArrowheads="1" noChangeShapeType="1"/>
          </p:cNvSpPr>
          <p:nvPr>
            <p:ph type="title"/>
          </p:nvPr>
        </p:nvSpPr>
        <p:spPr/>
        <p:txBody>
          <a:bodyPr>
            <a:noAutofit/>
          </a:bodyPr>
          <a:lstStyle/>
          <a:p>
            <a:r>
              <a:rPr lang="nl-NL" b="0" dirty="0">
                <a:solidFill>
                  <a:srgbClr val="EE7402"/>
                </a:solidFill>
                <a:effectLst/>
                <a:latin typeface="+mn-lt"/>
              </a:rPr>
              <a:t>De organisatie</a:t>
            </a:r>
          </a:p>
        </p:txBody>
      </p:sp>
      <p:sp>
        <p:nvSpPr>
          <p:cNvPr id="3" name="Tijdelijke aanduiding voor inhoud 2">
            <a:extLst>
              <a:ext uri="{FF2B5EF4-FFF2-40B4-BE49-F238E27FC236}">
                <a16:creationId xmlns:a16="http://schemas.microsoft.com/office/drawing/2014/main" id="{0FCC69CA-6004-199D-F5B2-F7F28286E9CB}"/>
              </a:ext>
            </a:extLst>
          </p:cNvPr>
          <p:cNvSpPr>
            <a:spLocks noGrp="1" noRot="1" noMove="1" noResize="1" noEditPoints="1" noAdjustHandles="1" noChangeArrowheads="1" noChangeShapeType="1"/>
          </p:cNvSpPr>
          <p:nvPr>
            <p:ph idx="1"/>
          </p:nvPr>
        </p:nvSpPr>
        <p:spPr>
          <a:xfrm>
            <a:off x="397657" y="1326457"/>
            <a:ext cx="6386997" cy="1451816"/>
          </a:xfrm>
        </p:spPr>
        <p:txBody>
          <a:bodyPr>
            <a:normAutofit lnSpcReduction="10000"/>
          </a:bodyPr>
          <a:lstStyle/>
          <a:p>
            <a:pPr marL="0" indent="0">
              <a:buNone/>
            </a:pPr>
            <a:r>
              <a:rPr lang="nl-NL" sz="2000" dirty="0">
                <a:solidFill>
                  <a:srgbClr val="1D1D1D"/>
                </a:solidFill>
                <a:cs typeface="HelveticaNeue-Medium"/>
              </a:rPr>
              <a:t>Alle</a:t>
            </a:r>
            <a:r>
              <a:rPr lang="nl-NL" sz="2000" spc="-21" dirty="0">
                <a:solidFill>
                  <a:srgbClr val="1D1D1D"/>
                </a:solidFill>
                <a:cs typeface="HelveticaNeue-Medium"/>
              </a:rPr>
              <a:t> </a:t>
            </a:r>
            <a:r>
              <a:rPr lang="nl-NL" sz="2000" spc="-6" dirty="0">
                <a:solidFill>
                  <a:srgbClr val="1D1D1D"/>
                </a:solidFill>
                <a:cs typeface="HelveticaNeue-Medium"/>
              </a:rPr>
              <a:t>voedselbanken</a:t>
            </a:r>
            <a:r>
              <a:rPr lang="nl-NL" sz="2000" spc="-21" dirty="0">
                <a:solidFill>
                  <a:srgbClr val="1D1D1D"/>
                </a:solidFill>
                <a:cs typeface="HelveticaNeue-Medium"/>
              </a:rPr>
              <a:t> </a:t>
            </a:r>
            <a:r>
              <a:rPr lang="nl-NL" sz="2000" dirty="0">
                <a:solidFill>
                  <a:srgbClr val="1D1D1D"/>
                </a:solidFill>
                <a:cs typeface="HelveticaNeue-Medium"/>
              </a:rPr>
              <a:t>zijn</a:t>
            </a:r>
            <a:r>
              <a:rPr lang="nl-NL" sz="2000" spc="-21" dirty="0">
                <a:solidFill>
                  <a:srgbClr val="1D1D1D"/>
                </a:solidFill>
                <a:cs typeface="HelveticaNeue-Medium"/>
              </a:rPr>
              <a:t> </a:t>
            </a:r>
            <a:r>
              <a:rPr lang="nl-NL" sz="2000" dirty="0">
                <a:solidFill>
                  <a:srgbClr val="1D1D1D"/>
                </a:solidFill>
                <a:cs typeface="HelveticaNeue-Medium"/>
              </a:rPr>
              <a:t>lid</a:t>
            </a:r>
            <a:r>
              <a:rPr lang="nl-NL" sz="2000" spc="-18" dirty="0">
                <a:solidFill>
                  <a:srgbClr val="1D1D1D"/>
                </a:solidFill>
                <a:cs typeface="HelveticaNeue-Medium"/>
              </a:rPr>
              <a:t> </a:t>
            </a:r>
            <a:r>
              <a:rPr lang="nl-NL" sz="2000" spc="-15" dirty="0">
                <a:solidFill>
                  <a:srgbClr val="1D1D1D"/>
                </a:solidFill>
                <a:cs typeface="HelveticaNeue-Medium"/>
              </a:rPr>
              <a:t>van </a:t>
            </a:r>
            <a:r>
              <a:rPr lang="nl-NL" sz="2000" dirty="0">
                <a:solidFill>
                  <a:srgbClr val="1D1D1D"/>
                </a:solidFill>
                <a:cs typeface="HelveticaNeue-Medium"/>
              </a:rPr>
              <a:t>de</a:t>
            </a:r>
            <a:r>
              <a:rPr lang="nl-NL" sz="2000" spc="-30" dirty="0">
                <a:solidFill>
                  <a:srgbClr val="1D1D1D"/>
                </a:solidFill>
                <a:cs typeface="HelveticaNeue-Medium"/>
              </a:rPr>
              <a:t> </a:t>
            </a:r>
            <a:r>
              <a:rPr lang="nl-NL" sz="2000" spc="-12" dirty="0">
                <a:solidFill>
                  <a:srgbClr val="1D1D1D"/>
                </a:solidFill>
                <a:cs typeface="HelveticaNeue-Medium"/>
              </a:rPr>
              <a:t>Vereniging</a:t>
            </a:r>
            <a:r>
              <a:rPr lang="nl-NL" sz="2000" spc="-27" dirty="0">
                <a:solidFill>
                  <a:srgbClr val="1D1D1D"/>
                </a:solidFill>
                <a:cs typeface="HelveticaNeue-Medium"/>
              </a:rPr>
              <a:t> </a:t>
            </a:r>
            <a:r>
              <a:rPr lang="nl-NL" sz="2000" dirty="0">
                <a:solidFill>
                  <a:srgbClr val="1D1D1D"/>
                </a:solidFill>
                <a:cs typeface="HelveticaNeue-Medium"/>
              </a:rPr>
              <a:t>van</a:t>
            </a:r>
            <a:r>
              <a:rPr lang="nl-NL" sz="2000" spc="-30" dirty="0">
                <a:solidFill>
                  <a:srgbClr val="1D1D1D"/>
                </a:solidFill>
                <a:cs typeface="HelveticaNeue-Medium"/>
              </a:rPr>
              <a:t> </a:t>
            </a:r>
            <a:r>
              <a:rPr lang="nl-NL" sz="2000" spc="-6" dirty="0">
                <a:solidFill>
                  <a:srgbClr val="1D1D1D"/>
                </a:solidFill>
                <a:cs typeface="HelveticaNeue-Medium"/>
              </a:rPr>
              <a:t>Nederlandse </a:t>
            </a:r>
            <a:r>
              <a:rPr lang="nl-NL" sz="2000" spc="-12" dirty="0">
                <a:solidFill>
                  <a:srgbClr val="1D1D1D"/>
                </a:solidFill>
                <a:cs typeface="HelveticaNeue-Medium"/>
              </a:rPr>
              <a:t>Voedselbanken,</a:t>
            </a:r>
            <a:r>
              <a:rPr lang="nl-NL" sz="2000" spc="-3" dirty="0">
                <a:solidFill>
                  <a:srgbClr val="1D1D1D"/>
                </a:solidFill>
                <a:cs typeface="HelveticaNeue-Medium"/>
              </a:rPr>
              <a:t> </a:t>
            </a:r>
            <a:r>
              <a:rPr lang="nl-NL" sz="2000" spc="-6" dirty="0">
                <a:solidFill>
                  <a:srgbClr val="1D1D1D"/>
                </a:solidFill>
                <a:cs typeface="HelveticaNeue-Medium"/>
              </a:rPr>
              <a:t>oftewel </a:t>
            </a:r>
            <a:br>
              <a:rPr lang="nl-NL" sz="2000" spc="-6" dirty="0">
                <a:solidFill>
                  <a:srgbClr val="1D1D1D"/>
                </a:solidFill>
                <a:cs typeface="HelveticaNeue-Medium"/>
              </a:rPr>
            </a:br>
            <a:r>
              <a:rPr lang="nl-NL" sz="2000" spc="-12" dirty="0">
                <a:solidFill>
                  <a:schemeClr val="accent2"/>
                </a:solidFill>
                <a:cs typeface="HelveticaNeue-Medium"/>
              </a:rPr>
              <a:t>Voedselbanken </a:t>
            </a:r>
            <a:r>
              <a:rPr lang="nl-NL" sz="2000" spc="-6" dirty="0">
                <a:solidFill>
                  <a:schemeClr val="accent2"/>
                </a:solidFill>
                <a:cs typeface="HelveticaNeue-Medium"/>
              </a:rPr>
              <a:t>Nederland </a:t>
            </a:r>
            <a:r>
              <a:rPr lang="nl-NL" sz="2000" dirty="0">
                <a:solidFill>
                  <a:srgbClr val="1D1D1D"/>
                </a:solidFill>
                <a:cs typeface="HelveticaNeue-Medium"/>
              </a:rPr>
              <a:t>(VBN).</a:t>
            </a:r>
            <a:r>
              <a:rPr lang="nl-NL" sz="2000" spc="-45" dirty="0">
                <a:solidFill>
                  <a:srgbClr val="1D1D1D"/>
                </a:solidFill>
                <a:cs typeface="HelveticaNeue-Medium"/>
              </a:rPr>
              <a:t> </a:t>
            </a:r>
            <a:br>
              <a:rPr lang="nl-NL" sz="2000" spc="-45" dirty="0">
                <a:solidFill>
                  <a:srgbClr val="1D1D1D"/>
                </a:solidFill>
                <a:cs typeface="HelveticaNeue-Medium"/>
              </a:rPr>
            </a:br>
            <a:r>
              <a:rPr lang="nl-NL" sz="2000" dirty="0">
                <a:solidFill>
                  <a:srgbClr val="1D1D1D"/>
                </a:solidFill>
                <a:cs typeface="HelveticaNeue-Medium"/>
              </a:rPr>
              <a:t>VBN</a:t>
            </a:r>
            <a:r>
              <a:rPr lang="nl-NL" sz="2000" spc="-42" dirty="0">
                <a:solidFill>
                  <a:srgbClr val="1D1D1D"/>
                </a:solidFill>
                <a:cs typeface="HelveticaNeue-Medium"/>
              </a:rPr>
              <a:t> </a:t>
            </a:r>
            <a:r>
              <a:rPr lang="nl-NL" sz="2000" dirty="0">
                <a:solidFill>
                  <a:srgbClr val="1D1D1D"/>
                </a:solidFill>
                <a:cs typeface="HelveticaNeue-Medium"/>
              </a:rPr>
              <a:t>is</a:t>
            </a:r>
            <a:r>
              <a:rPr lang="nl-NL" sz="2000" spc="-42" dirty="0">
                <a:solidFill>
                  <a:srgbClr val="1D1D1D"/>
                </a:solidFill>
                <a:cs typeface="HelveticaNeue-Medium"/>
              </a:rPr>
              <a:t> </a:t>
            </a:r>
            <a:r>
              <a:rPr lang="nl-NL" sz="2000" dirty="0">
                <a:solidFill>
                  <a:srgbClr val="1D1D1D"/>
                </a:solidFill>
                <a:cs typeface="HelveticaNeue-Medium"/>
              </a:rPr>
              <a:t>samengesteld</a:t>
            </a:r>
            <a:r>
              <a:rPr lang="nl-NL" sz="2000" spc="-42" dirty="0">
                <a:solidFill>
                  <a:srgbClr val="1D1D1D"/>
                </a:solidFill>
                <a:cs typeface="HelveticaNeue-Medium"/>
              </a:rPr>
              <a:t> </a:t>
            </a:r>
            <a:r>
              <a:rPr lang="nl-NL" sz="2000" spc="-15" dirty="0">
                <a:solidFill>
                  <a:srgbClr val="1D1D1D"/>
                </a:solidFill>
                <a:cs typeface="HelveticaNeue-Medium"/>
              </a:rPr>
              <a:t>uit </a:t>
            </a:r>
            <a:r>
              <a:rPr lang="nl-NL" sz="2000" dirty="0">
                <a:solidFill>
                  <a:srgbClr val="1D1D1D"/>
                </a:solidFill>
                <a:cs typeface="HelveticaNeue-Medium"/>
              </a:rPr>
              <a:t>lokale</a:t>
            </a:r>
            <a:r>
              <a:rPr lang="nl-NL" sz="2000" spc="-27" dirty="0">
                <a:solidFill>
                  <a:srgbClr val="1D1D1D"/>
                </a:solidFill>
                <a:cs typeface="HelveticaNeue-Medium"/>
              </a:rPr>
              <a:t> </a:t>
            </a:r>
            <a:r>
              <a:rPr lang="nl-NL" sz="2000" spc="-6" dirty="0">
                <a:solidFill>
                  <a:srgbClr val="1D1D1D"/>
                </a:solidFill>
                <a:cs typeface="HelveticaNeue-Medium"/>
              </a:rPr>
              <a:t>voedselbanken,</a:t>
            </a:r>
            <a:r>
              <a:rPr lang="nl-NL" sz="2000" spc="-27" dirty="0">
                <a:solidFill>
                  <a:srgbClr val="1D1D1D"/>
                </a:solidFill>
                <a:cs typeface="HelveticaNeue-Medium"/>
              </a:rPr>
              <a:t> </a:t>
            </a:r>
            <a:r>
              <a:rPr lang="nl-NL" sz="2000" spc="-6" dirty="0">
                <a:solidFill>
                  <a:srgbClr val="1D1D1D"/>
                </a:solidFill>
                <a:cs typeface="HelveticaNeue-Medium"/>
              </a:rPr>
              <a:t>regionale distributiecentra</a:t>
            </a:r>
            <a:r>
              <a:rPr lang="nl-NL" sz="2000" spc="-15" dirty="0">
                <a:solidFill>
                  <a:srgbClr val="1D1D1D"/>
                </a:solidFill>
                <a:cs typeface="HelveticaNeue-Medium"/>
              </a:rPr>
              <a:t> </a:t>
            </a:r>
            <a:r>
              <a:rPr lang="nl-NL" sz="2000" dirty="0">
                <a:solidFill>
                  <a:srgbClr val="1D1D1D"/>
                </a:solidFill>
                <a:cs typeface="HelveticaNeue-Medium"/>
              </a:rPr>
              <a:t>en</a:t>
            </a:r>
            <a:r>
              <a:rPr lang="nl-NL" sz="2000" spc="-15" dirty="0">
                <a:solidFill>
                  <a:srgbClr val="1D1D1D"/>
                </a:solidFill>
                <a:cs typeface="HelveticaNeue-Medium"/>
              </a:rPr>
              <a:t> </a:t>
            </a:r>
            <a:r>
              <a:rPr lang="nl-NL" sz="2000" dirty="0">
                <a:solidFill>
                  <a:srgbClr val="1D1D1D"/>
                </a:solidFill>
                <a:cs typeface="HelveticaNeue-Medium"/>
              </a:rPr>
              <a:t>een</a:t>
            </a:r>
            <a:r>
              <a:rPr lang="nl-NL" sz="2000" spc="-12" dirty="0">
                <a:solidFill>
                  <a:srgbClr val="1D1D1D"/>
                </a:solidFill>
                <a:cs typeface="HelveticaNeue-Medium"/>
              </a:rPr>
              <a:t> </a:t>
            </a:r>
            <a:r>
              <a:rPr lang="nl-NL" sz="2000" spc="-6" dirty="0">
                <a:solidFill>
                  <a:srgbClr val="1D1D1D"/>
                </a:solidFill>
                <a:cs typeface="HelveticaNeue-Medium"/>
              </a:rPr>
              <a:t>landelijk </a:t>
            </a:r>
            <a:r>
              <a:rPr lang="nl-NL" sz="2000" dirty="0">
                <a:solidFill>
                  <a:srgbClr val="1D1D1D"/>
                </a:solidFill>
                <a:cs typeface="HelveticaNeue-Medium"/>
              </a:rPr>
              <a:t>team</a:t>
            </a:r>
            <a:r>
              <a:rPr lang="nl-NL" sz="2000" spc="-24" dirty="0">
                <a:solidFill>
                  <a:srgbClr val="1D1D1D"/>
                </a:solidFill>
                <a:cs typeface="HelveticaNeue-Medium"/>
              </a:rPr>
              <a:t> </a:t>
            </a:r>
            <a:r>
              <a:rPr lang="nl-NL" sz="2000" dirty="0">
                <a:solidFill>
                  <a:srgbClr val="1D1D1D"/>
                </a:solidFill>
                <a:cs typeface="HelveticaNeue-Medium"/>
              </a:rPr>
              <a:t>in</a:t>
            </a:r>
            <a:r>
              <a:rPr lang="nl-NL" sz="2000" spc="-24" dirty="0">
                <a:solidFill>
                  <a:srgbClr val="1D1D1D"/>
                </a:solidFill>
                <a:cs typeface="HelveticaNeue-Medium"/>
              </a:rPr>
              <a:t> </a:t>
            </a:r>
            <a:r>
              <a:rPr lang="nl-NL" sz="2000" spc="-6" dirty="0">
                <a:solidFill>
                  <a:srgbClr val="1D1D1D"/>
                </a:solidFill>
                <a:cs typeface="HelveticaNeue-Medium"/>
              </a:rPr>
              <a:t>Houten.</a:t>
            </a:r>
          </a:p>
          <a:p>
            <a:pPr marL="0" indent="0">
              <a:buNone/>
            </a:pPr>
            <a:endParaRPr lang="nl-NL" sz="2000" b="1" dirty="0">
              <a:solidFill>
                <a:srgbClr val="1D1D1D"/>
              </a:solidFill>
              <a:effectLst/>
            </a:endParaRPr>
          </a:p>
          <a:p>
            <a:pPr marL="0" indent="0">
              <a:buNone/>
            </a:pPr>
            <a:endParaRPr lang="nl-NL" sz="2000" dirty="0">
              <a:latin typeface="HelveticaNeue-Medium"/>
              <a:cs typeface="HelveticaNeue-Medium"/>
            </a:endParaRPr>
          </a:p>
          <a:p>
            <a:pPr marL="0" indent="0">
              <a:buNone/>
            </a:pPr>
            <a:endParaRPr lang="nl-NL" dirty="0"/>
          </a:p>
        </p:txBody>
      </p:sp>
      <p:pic>
        <p:nvPicPr>
          <p:cNvPr id="6" name="Afbeelding 5">
            <a:extLst>
              <a:ext uri="{FF2B5EF4-FFF2-40B4-BE49-F238E27FC236}">
                <a16:creationId xmlns:a16="http://schemas.microsoft.com/office/drawing/2014/main" id="{692315D1-A9AE-05E2-53E1-7C99E6CC3FBB}"/>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6784654" y="-400783"/>
            <a:ext cx="3130525" cy="2903633"/>
          </a:xfrm>
          <a:prstGeom prst="rect">
            <a:avLst/>
          </a:prstGeom>
          <a:ln>
            <a:noFill/>
          </a:ln>
          <a:effectLst/>
        </p:spPr>
      </p:pic>
      <p:sp>
        <p:nvSpPr>
          <p:cNvPr id="9" name="Tekstvak 8">
            <a:extLst>
              <a:ext uri="{FF2B5EF4-FFF2-40B4-BE49-F238E27FC236}">
                <a16:creationId xmlns:a16="http://schemas.microsoft.com/office/drawing/2014/main" id="{52C594B9-4310-F6B4-F240-E8D54DD2CB7D}"/>
              </a:ext>
            </a:extLst>
          </p:cNvPr>
          <p:cNvSpPr txBox="1">
            <a:spLocks noGrp="1" noRot="1" noMove="1" noResize="1" noEditPoints="1" noAdjustHandles="1" noChangeArrowheads="1" noChangeShapeType="1"/>
          </p:cNvSpPr>
          <p:nvPr/>
        </p:nvSpPr>
        <p:spPr>
          <a:xfrm>
            <a:off x="4245145" y="2985572"/>
            <a:ext cx="3040671" cy="3139321"/>
          </a:xfrm>
          <a:prstGeom prst="rect">
            <a:avLst/>
          </a:prstGeom>
          <a:noFill/>
        </p:spPr>
        <p:txBody>
          <a:bodyPr wrap="square" rtlCol="0">
            <a:spAutoFit/>
          </a:bodyPr>
          <a:lstStyle/>
          <a:p>
            <a:pPr marL="0" indent="0">
              <a:buNone/>
            </a:pPr>
            <a:r>
              <a:rPr lang="nl-NL" sz="1800" b="1" dirty="0">
                <a:solidFill>
                  <a:srgbClr val="1D1D1D"/>
                </a:solidFill>
                <a:effectLst/>
              </a:rPr>
              <a:t>Distributiecentra in de regio’s</a:t>
            </a:r>
            <a:endParaRPr lang="nl-NL" sz="1800" dirty="0">
              <a:solidFill>
                <a:srgbClr val="1D1D1D"/>
              </a:solidFill>
              <a:effectLst/>
            </a:endParaRPr>
          </a:p>
          <a:p>
            <a:pPr marL="0" indent="0">
              <a:buNone/>
            </a:pPr>
            <a:r>
              <a:rPr lang="nl-NL" sz="1800" dirty="0">
                <a:effectLst/>
              </a:rPr>
              <a:t>Er zijn tien regionale distributiecentra. </a:t>
            </a:r>
            <a:br>
              <a:rPr lang="nl-NL" sz="1800" dirty="0">
                <a:effectLst/>
              </a:rPr>
            </a:br>
            <a:r>
              <a:rPr lang="nl-NL" sz="1800" dirty="0">
                <a:effectLst/>
              </a:rPr>
              <a:t>Met elkaar coördineren en distribueren zij voedsel binnen de regio’s. In elke regio wordt periodiek met elkaar </a:t>
            </a:r>
            <a:br>
              <a:rPr lang="nl-NL" sz="1800" dirty="0">
                <a:effectLst/>
              </a:rPr>
            </a:br>
            <a:r>
              <a:rPr lang="nl-NL" sz="1800" dirty="0">
                <a:effectLst/>
              </a:rPr>
              <a:t>overlegd in een vergadering: </a:t>
            </a:r>
            <a:br>
              <a:rPr lang="nl-NL" sz="1800" dirty="0">
                <a:effectLst/>
              </a:rPr>
            </a:br>
            <a:r>
              <a:rPr lang="nl-NL" sz="1800" dirty="0">
                <a:effectLst/>
              </a:rPr>
              <a:t>het Regionaal Overleg Platform (RPO).</a:t>
            </a:r>
          </a:p>
          <a:p>
            <a:endParaRPr lang="nl-NL" dirty="0"/>
          </a:p>
        </p:txBody>
      </p:sp>
      <p:pic>
        <p:nvPicPr>
          <p:cNvPr id="11" name="Afbeelding 10">
            <a:extLst>
              <a:ext uri="{FF2B5EF4-FFF2-40B4-BE49-F238E27FC236}">
                <a16:creationId xmlns:a16="http://schemas.microsoft.com/office/drawing/2014/main" id="{F3984767-0D1F-59B8-BCD8-73890F4D8099}"/>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6960000" y="2605616"/>
            <a:ext cx="4875453" cy="3524912"/>
          </a:xfrm>
          <a:prstGeom prst="rect">
            <a:avLst/>
          </a:prstGeom>
        </p:spPr>
      </p:pic>
      <p:sp>
        <p:nvSpPr>
          <p:cNvPr id="4" name="Tekstvak 3">
            <a:extLst>
              <a:ext uri="{FF2B5EF4-FFF2-40B4-BE49-F238E27FC236}">
                <a16:creationId xmlns:a16="http://schemas.microsoft.com/office/drawing/2014/main" id="{B8C148BB-BE13-AFC9-8D31-8BBAC7B9E78F}"/>
              </a:ext>
            </a:extLst>
          </p:cNvPr>
          <p:cNvSpPr txBox="1">
            <a:spLocks noGrp="1" noRot="1" noMove="1" noResize="1" noEditPoints="1" noAdjustHandles="1" noChangeArrowheads="1" noChangeShapeType="1"/>
          </p:cNvSpPr>
          <p:nvPr/>
        </p:nvSpPr>
        <p:spPr>
          <a:xfrm>
            <a:off x="348111" y="5589545"/>
            <a:ext cx="3121572" cy="461665"/>
          </a:xfrm>
          <a:prstGeom prst="rect">
            <a:avLst/>
          </a:prstGeom>
          <a:noFill/>
        </p:spPr>
        <p:txBody>
          <a:bodyPr wrap="square" rtlCol="0">
            <a:spAutoFit/>
          </a:bodyPr>
          <a:lstStyle/>
          <a:p>
            <a:r>
              <a:rPr lang="nl-NL" sz="1200" b="0" i="0" u="none" strike="noStrike" dirty="0">
                <a:solidFill>
                  <a:srgbClr val="000000"/>
                </a:solidFill>
                <a:effectLst/>
                <a:latin typeface="Aptos" panose="020B0004020202020204" pitchFamily="34" charset="0"/>
              </a:rPr>
              <a:t>14.466 (onbetaalde) vrijwilligers , waarvan 200 binnen Voedselbanken Nederland.</a:t>
            </a:r>
            <a:endParaRPr lang="nl-NL" sz="1200" dirty="0"/>
          </a:p>
        </p:txBody>
      </p:sp>
      <p:pic>
        <p:nvPicPr>
          <p:cNvPr id="7" name="Afbeelding 6">
            <a:extLst>
              <a:ext uri="{FF2B5EF4-FFF2-40B4-BE49-F238E27FC236}">
                <a16:creationId xmlns:a16="http://schemas.microsoft.com/office/drawing/2014/main" id="{D6E2AC55-0400-5523-52F3-08FF6D5BB617}"/>
              </a:ext>
            </a:extLst>
          </p:cNvPr>
          <p:cNvPicPr>
            <a:picLocks noChangeAspect="1"/>
          </p:cNvPicPr>
          <p:nvPr/>
        </p:nvPicPr>
        <p:blipFill>
          <a:blip r:embed="rId4"/>
          <a:stretch>
            <a:fillRect/>
          </a:stretch>
        </p:blipFill>
        <p:spPr>
          <a:xfrm>
            <a:off x="402541" y="2703590"/>
            <a:ext cx="1959429" cy="3114460"/>
          </a:xfrm>
          <a:prstGeom prst="rect">
            <a:avLst/>
          </a:prstGeom>
        </p:spPr>
      </p:pic>
    </p:spTree>
    <p:extLst>
      <p:ext uri="{BB962C8B-B14F-4D97-AF65-F5344CB8AC3E}">
        <p14:creationId xmlns:p14="http://schemas.microsoft.com/office/powerpoint/2010/main" val="1344227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D6641A-A9B0-A2BF-A406-7E79CC50A6EC}"/>
              </a:ext>
            </a:extLst>
          </p:cNvPr>
          <p:cNvSpPr>
            <a:spLocks noGrp="1" noRot="1" noMove="1" noResize="1" noEditPoints="1" noAdjustHandles="1" noChangeArrowheads="1" noChangeShapeType="1"/>
          </p:cNvSpPr>
          <p:nvPr>
            <p:ph type="title"/>
          </p:nvPr>
        </p:nvSpPr>
        <p:spPr/>
        <p:txBody>
          <a:bodyPr>
            <a:noAutofit/>
          </a:bodyPr>
          <a:lstStyle/>
          <a:p>
            <a:r>
              <a:rPr lang="nl-NL" dirty="0">
                <a:solidFill>
                  <a:schemeClr val="accent2"/>
                </a:solidFill>
              </a:rPr>
              <a:t>We zijn trots op onze ambassadeurs</a:t>
            </a:r>
          </a:p>
        </p:txBody>
      </p:sp>
      <p:sp>
        <p:nvSpPr>
          <p:cNvPr id="4" name="Tijdelijke aanduiding voor inhoud 3">
            <a:extLst>
              <a:ext uri="{FF2B5EF4-FFF2-40B4-BE49-F238E27FC236}">
                <a16:creationId xmlns:a16="http://schemas.microsoft.com/office/drawing/2014/main" id="{0451DCFD-A0C9-68EA-BE6B-33DD6B79979C}"/>
              </a:ext>
            </a:extLst>
          </p:cNvPr>
          <p:cNvSpPr>
            <a:spLocks noGrp="1"/>
          </p:cNvSpPr>
          <p:nvPr>
            <p:ph idx="1"/>
          </p:nvPr>
        </p:nvSpPr>
        <p:spPr/>
        <p:txBody>
          <a:bodyPr/>
          <a:lstStyle/>
          <a:p>
            <a:pPr marL="0" indent="0">
              <a:buNone/>
            </a:pPr>
            <a:r>
              <a:rPr lang="nl-NL" dirty="0"/>
              <a:t>Onze ambassadeurs Danny Blind, Frank Dane, René Froger, </a:t>
            </a:r>
            <a:br>
              <a:rPr lang="nl-NL" dirty="0"/>
            </a:br>
            <a:r>
              <a:rPr lang="nl-NL" dirty="0" err="1"/>
              <a:t>Serdar</a:t>
            </a:r>
            <a:r>
              <a:rPr lang="nl-NL" dirty="0"/>
              <a:t> </a:t>
            </a:r>
            <a:r>
              <a:rPr lang="nl-NL" dirty="0" err="1"/>
              <a:t>Gözübüyük</a:t>
            </a:r>
            <a:r>
              <a:rPr lang="nl-NL" dirty="0"/>
              <a:t>, </a:t>
            </a:r>
            <a:r>
              <a:rPr lang="nl-NL" dirty="0" err="1"/>
              <a:t>Olcay</a:t>
            </a:r>
            <a:r>
              <a:rPr lang="nl-NL" dirty="0"/>
              <a:t> </a:t>
            </a:r>
            <a:r>
              <a:rPr lang="nl-NL" dirty="0" err="1"/>
              <a:t>Gulsen</a:t>
            </a:r>
            <a:r>
              <a:rPr lang="nl-NL" dirty="0"/>
              <a:t>, Roelof Hemmen, </a:t>
            </a:r>
            <a:r>
              <a:rPr lang="nl-NL" dirty="0" err="1"/>
              <a:t>Najib</a:t>
            </a:r>
            <a:r>
              <a:rPr lang="nl-NL" dirty="0"/>
              <a:t> Amhali </a:t>
            </a:r>
            <a:br>
              <a:rPr lang="nl-NL" dirty="0"/>
            </a:br>
            <a:r>
              <a:rPr lang="nl-NL" dirty="0"/>
              <a:t>en Kjeld Nuis geven een gezicht aan ons werk.</a:t>
            </a:r>
          </a:p>
          <a:p>
            <a:endParaRPr lang="nl-NL" dirty="0"/>
          </a:p>
        </p:txBody>
      </p:sp>
      <p:pic>
        <p:nvPicPr>
          <p:cNvPr id="6" name="Afbeelding 5">
            <a:extLst>
              <a:ext uri="{FF2B5EF4-FFF2-40B4-BE49-F238E27FC236}">
                <a16:creationId xmlns:a16="http://schemas.microsoft.com/office/drawing/2014/main" id="{F8BBB763-26E0-7E04-F7BF-6B1D267B09F7}"/>
              </a:ext>
            </a:extLst>
          </p:cNvPr>
          <p:cNvPicPr>
            <a:picLocks noChangeAspect="1"/>
          </p:cNvPicPr>
          <p:nvPr/>
        </p:nvPicPr>
        <p:blipFill>
          <a:blip r:embed="rId3"/>
          <a:stretch>
            <a:fillRect/>
          </a:stretch>
        </p:blipFill>
        <p:spPr>
          <a:xfrm>
            <a:off x="501707" y="2587226"/>
            <a:ext cx="11192763" cy="1799579"/>
          </a:xfrm>
          <a:prstGeom prst="rect">
            <a:avLst/>
          </a:prstGeom>
        </p:spPr>
      </p:pic>
    </p:spTree>
    <p:extLst>
      <p:ext uri="{BB962C8B-B14F-4D97-AF65-F5344CB8AC3E}">
        <p14:creationId xmlns:p14="http://schemas.microsoft.com/office/powerpoint/2010/main" val="1312956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13F0FC13-803C-E73A-07C0-9BF0262273CC}"/>
              </a:ext>
            </a:extLst>
          </p:cNvPr>
          <p:cNvPicPr>
            <a:picLocks noGrp="1" noRot="1" noChangeAspect="1" noMove="1" noResize="1" noEditPoints="1" noAdjustHandles="1" noChangeArrowheads="1" noChangeShapeType="1" noCrop="1"/>
          </p:cNvPicPr>
          <p:nvPr>
            <p:ph idx="1"/>
          </p:nvPr>
        </p:nvPicPr>
        <p:blipFill rotWithShape="1">
          <a:blip r:embed="rId2" cstate="email">
            <a:extLst>
              <a:ext uri="{28A0092B-C50C-407E-A947-70E740481C1C}">
                <a14:useLocalDpi xmlns:a14="http://schemas.microsoft.com/office/drawing/2010/main"/>
              </a:ext>
            </a:extLst>
          </a:blip>
          <a:srcRect b="-2"/>
          <a:stretch/>
        </p:blipFill>
        <p:spPr>
          <a:xfrm>
            <a:off x="4059800" y="1860877"/>
            <a:ext cx="4579703" cy="3914321"/>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2" name="Titel 1">
            <a:extLst>
              <a:ext uri="{FF2B5EF4-FFF2-40B4-BE49-F238E27FC236}">
                <a16:creationId xmlns:a16="http://schemas.microsoft.com/office/drawing/2014/main" id="{6C11F3C0-C93C-9370-AF7B-FDD8B6527095}"/>
              </a:ext>
            </a:extLst>
          </p:cNvPr>
          <p:cNvSpPr>
            <a:spLocks noGrp="1" noRot="1" noMove="1" noResize="1" noEditPoints="1" noAdjustHandles="1" noChangeArrowheads="1" noChangeShapeType="1"/>
          </p:cNvSpPr>
          <p:nvPr>
            <p:ph type="title"/>
          </p:nvPr>
        </p:nvSpPr>
        <p:spPr/>
        <p:txBody>
          <a:bodyPr>
            <a:normAutofit fontScale="90000"/>
          </a:bodyPr>
          <a:lstStyle/>
          <a:p>
            <a:r>
              <a:rPr lang="nl-NL" b="1" dirty="0">
                <a:solidFill>
                  <a:schemeClr val="accent2"/>
                </a:solidFill>
              </a:rPr>
              <a:t>Donateurs en partners</a:t>
            </a:r>
            <a:endParaRPr lang="nl-NL" dirty="0"/>
          </a:p>
        </p:txBody>
      </p:sp>
      <p:pic>
        <p:nvPicPr>
          <p:cNvPr id="8" name="Afbeelding 7">
            <a:extLst>
              <a:ext uri="{FF2B5EF4-FFF2-40B4-BE49-F238E27FC236}">
                <a16:creationId xmlns:a16="http://schemas.microsoft.com/office/drawing/2014/main" id="{9664EC4A-812D-3D3F-21A4-35FAE03F4860}"/>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8662550" y="3439939"/>
            <a:ext cx="3113678" cy="2335259"/>
          </a:xfrm>
          <a:prstGeom prst="rect">
            <a:avLst/>
          </a:prstGeom>
        </p:spPr>
      </p:pic>
      <p:pic>
        <p:nvPicPr>
          <p:cNvPr id="9" name="Afbeelding 8">
            <a:extLst>
              <a:ext uri="{FF2B5EF4-FFF2-40B4-BE49-F238E27FC236}">
                <a16:creationId xmlns:a16="http://schemas.microsoft.com/office/drawing/2014/main" id="{F975952C-85F7-214A-7EB4-240A3B14FB7E}"/>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8660525" y="1316639"/>
            <a:ext cx="3142592" cy="2057129"/>
          </a:xfrm>
          <a:prstGeom prst="rect">
            <a:avLst/>
          </a:prstGeom>
        </p:spPr>
      </p:pic>
      <p:sp>
        <p:nvSpPr>
          <p:cNvPr id="3" name="Tijdelijke aanduiding voor inhoud 2">
            <a:extLst>
              <a:ext uri="{FF2B5EF4-FFF2-40B4-BE49-F238E27FC236}">
                <a16:creationId xmlns:a16="http://schemas.microsoft.com/office/drawing/2014/main" id="{D716FC17-590E-E999-5E33-2275FEBB7D6D}"/>
              </a:ext>
            </a:extLst>
          </p:cNvPr>
          <p:cNvSpPr txBox="1">
            <a:spLocks noGrp="1" noRot="1" noMove="1" noResize="1" noEditPoints="1" noAdjustHandles="1" noChangeArrowheads="1" noChangeShapeType="1"/>
          </p:cNvSpPr>
          <p:nvPr/>
        </p:nvSpPr>
        <p:spPr>
          <a:xfrm>
            <a:off x="415771" y="1242388"/>
            <a:ext cx="4951200" cy="864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De </a:t>
            </a:r>
            <a:r>
              <a:rPr lang="en-US" sz="2400" dirty="0" err="1"/>
              <a:t>voedselbank</a:t>
            </a:r>
            <a:r>
              <a:rPr lang="en-US" sz="2400" dirty="0"/>
              <a:t> is </a:t>
            </a:r>
            <a:r>
              <a:rPr lang="en-US" sz="2400" b="1" dirty="0" err="1"/>
              <a:t>volledig</a:t>
            </a:r>
            <a:r>
              <a:rPr lang="en-US" sz="2400" b="1" dirty="0"/>
              <a:t> </a:t>
            </a:r>
            <a:r>
              <a:rPr lang="en-US" sz="2400" b="1" dirty="0" err="1"/>
              <a:t>afhankelijk</a:t>
            </a:r>
            <a:br>
              <a:rPr lang="en-US" sz="2400" b="1" dirty="0"/>
            </a:br>
            <a:r>
              <a:rPr lang="en-US" sz="2400" dirty="0"/>
              <a:t>van </a:t>
            </a:r>
            <a:r>
              <a:rPr lang="en-US" sz="2400" dirty="0" err="1"/>
              <a:t>donaties</a:t>
            </a:r>
            <a:r>
              <a:rPr lang="en-US" sz="2400" dirty="0"/>
              <a:t>. </a:t>
            </a:r>
          </a:p>
          <a:p>
            <a:pPr marL="0" indent="0">
              <a:buNone/>
            </a:pPr>
            <a:endParaRPr lang="en-US" sz="2400" dirty="0"/>
          </a:p>
          <a:p>
            <a:pPr marL="0" indent="0">
              <a:buNone/>
            </a:pPr>
            <a:endParaRPr lang="en-US" sz="2400" dirty="0"/>
          </a:p>
        </p:txBody>
      </p:sp>
      <p:sp>
        <p:nvSpPr>
          <p:cNvPr id="5" name="Tekstvak 4">
            <a:extLst>
              <a:ext uri="{FF2B5EF4-FFF2-40B4-BE49-F238E27FC236}">
                <a16:creationId xmlns:a16="http://schemas.microsoft.com/office/drawing/2014/main" id="{BDB94D44-996D-DB9F-181A-2665AF80B18F}"/>
              </a:ext>
            </a:extLst>
          </p:cNvPr>
          <p:cNvSpPr txBox="1">
            <a:spLocks/>
          </p:cNvSpPr>
          <p:nvPr/>
        </p:nvSpPr>
        <p:spPr>
          <a:xfrm>
            <a:off x="524628" y="4751023"/>
            <a:ext cx="4384829" cy="1200329"/>
          </a:xfrm>
          <a:prstGeom prst="rect">
            <a:avLst/>
          </a:prstGeom>
          <a:noFill/>
        </p:spPr>
        <p:txBody>
          <a:bodyPr wrap="square" rtlCol="0">
            <a:spAutoFit/>
          </a:bodyPr>
          <a:lstStyle/>
          <a:p>
            <a:pPr marL="0" indent="0">
              <a:buNone/>
            </a:pPr>
            <a:r>
              <a:rPr lang="en-US" dirty="0"/>
              <a:t>Het </a:t>
            </a:r>
            <a:r>
              <a:rPr lang="en-US" dirty="0" err="1"/>
              <a:t>werk</a:t>
            </a:r>
            <a:r>
              <a:rPr lang="en-US" dirty="0"/>
              <a:t> van de </a:t>
            </a:r>
            <a:r>
              <a:rPr lang="en-US" dirty="0" err="1"/>
              <a:t>voedselbanken</a:t>
            </a:r>
            <a:r>
              <a:rPr lang="en-US" dirty="0"/>
              <a:t> </a:t>
            </a:r>
          </a:p>
          <a:p>
            <a:pPr marL="0" indent="0">
              <a:buNone/>
            </a:pPr>
            <a:r>
              <a:rPr lang="en-US" dirty="0" err="1"/>
              <a:t>wordt</a:t>
            </a:r>
            <a:r>
              <a:rPr lang="en-US" dirty="0"/>
              <a:t> </a:t>
            </a:r>
            <a:r>
              <a:rPr lang="en-US" dirty="0" err="1"/>
              <a:t>mede</a:t>
            </a:r>
            <a:r>
              <a:rPr lang="en-US" dirty="0"/>
              <a:t> </a:t>
            </a:r>
            <a:r>
              <a:rPr lang="en-US" dirty="0" err="1"/>
              <a:t>mogelijk</a:t>
            </a:r>
            <a:r>
              <a:rPr lang="en-US" dirty="0"/>
              <a:t> </a:t>
            </a:r>
            <a:r>
              <a:rPr lang="en-US" dirty="0" err="1"/>
              <a:t>gemaakt</a:t>
            </a:r>
            <a:r>
              <a:rPr lang="en-US" dirty="0"/>
              <a:t> </a:t>
            </a:r>
          </a:p>
          <a:p>
            <a:pPr marL="0" indent="0">
              <a:buNone/>
            </a:pPr>
            <a:r>
              <a:rPr lang="en-US" dirty="0" err="1"/>
              <a:t>dankzij</a:t>
            </a:r>
            <a:r>
              <a:rPr lang="en-US" dirty="0"/>
              <a:t> de </a:t>
            </a:r>
            <a:r>
              <a:rPr lang="en-US" b="1" dirty="0" err="1"/>
              <a:t>onvoorwaardelijke</a:t>
            </a:r>
            <a:r>
              <a:rPr lang="en-US" b="1" dirty="0"/>
              <a:t> </a:t>
            </a:r>
            <a:r>
              <a:rPr lang="en-US" b="1" dirty="0" err="1"/>
              <a:t>steun</a:t>
            </a:r>
            <a:r>
              <a:rPr lang="en-US" b="1" dirty="0"/>
              <a:t> </a:t>
            </a:r>
          </a:p>
          <a:p>
            <a:pPr marL="0" indent="0">
              <a:buNone/>
            </a:pPr>
            <a:r>
              <a:rPr lang="en-US" dirty="0"/>
              <a:t>van </a:t>
            </a:r>
            <a:r>
              <a:rPr lang="en-US" dirty="0" err="1"/>
              <a:t>onze</a:t>
            </a:r>
            <a:r>
              <a:rPr lang="en-US" dirty="0"/>
              <a:t> partners in het hele land </a:t>
            </a:r>
          </a:p>
        </p:txBody>
      </p:sp>
      <p:sp>
        <p:nvSpPr>
          <p:cNvPr id="7" name="Tekstvak 6">
            <a:extLst>
              <a:ext uri="{FF2B5EF4-FFF2-40B4-BE49-F238E27FC236}">
                <a16:creationId xmlns:a16="http://schemas.microsoft.com/office/drawing/2014/main" id="{32B41686-0F0C-A70E-C012-BAA61508A8FB}"/>
              </a:ext>
            </a:extLst>
          </p:cNvPr>
          <p:cNvSpPr txBox="1">
            <a:spLocks noGrp="1" noRot="1" noMove="1" noResize="1" noEditPoints="1" noAdjustHandles="1" noChangeArrowheads="1" noChangeShapeType="1"/>
          </p:cNvSpPr>
          <p:nvPr/>
        </p:nvSpPr>
        <p:spPr>
          <a:xfrm>
            <a:off x="415771" y="2106978"/>
            <a:ext cx="3383280" cy="2523768"/>
          </a:xfrm>
          <a:prstGeom prst="rect">
            <a:avLst/>
          </a:prstGeom>
          <a:noFill/>
        </p:spPr>
        <p:txBody>
          <a:bodyPr wrap="square" rtlCol="0">
            <a:spAutoFit/>
          </a:bodyPr>
          <a:lstStyle/>
          <a:p>
            <a:pPr marL="285750" indent="-285750">
              <a:buClr>
                <a:schemeClr val="accent2"/>
              </a:buClr>
              <a:buFont typeface="Arial" panose="020B0604020202020204" pitchFamily="34" charset="0"/>
              <a:buChar char="•"/>
            </a:pPr>
            <a:r>
              <a:rPr lang="en-US" sz="2000" dirty="0" err="1"/>
              <a:t>Goederen</a:t>
            </a:r>
            <a:r>
              <a:rPr lang="en-US" sz="2000" dirty="0"/>
              <a:t>: </a:t>
            </a:r>
            <a:r>
              <a:rPr lang="en-US" sz="2000" dirty="0" err="1"/>
              <a:t>voedsel</a:t>
            </a:r>
            <a:r>
              <a:rPr lang="en-US" sz="2000" dirty="0"/>
              <a:t> en </a:t>
            </a:r>
            <a:r>
              <a:rPr lang="en-US" sz="2000" dirty="0" err="1"/>
              <a:t>overige</a:t>
            </a:r>
            <a:r>
              <a:rPr lang="en-US" sz="2000" dirty="0"/>
              <a:t> </a:t>
            </a:r>
            <a:r>
              <a:rPr lang="en-US" sz="2000" dirty="0" err="1"/>
              <a:t>producten</a:t>
            </a:r>
            <a:endParaRPr lang="en-US" sz="2000" dirty="0"/>
          </a:p>
          <a:p>
            <a:pPr marL="285750" indent="-285750">
              <a:buClr>
                <a:schemeClr val="accent2"/>
              </a:buClr>
              <a:buFont typeface="Arial" panose="020B0604020202020204" pitchFamily="34" charset="0"/>
              <a:buChar char="•"/>
            </a:pPr>
            <a:r>
              <a:rPr lang="en-US" sz="2000" dirty="0" err="1"/>
              <a:t>Financiële</a:t>
            </a:r>
            <a:r>
              <a:rPr lang="en-US" sz="2000" dirty="0"/>
              <a:t> </a:t>
            </a:r>
            <a:r>
              <a:rPr lang="en-US" sz="2000" dirty="0" err="1"/>
              <a:t>donaties</a:t>
            </a:r>
            <a:r>
              <a:rPr lang="en-US" sz="2000" dirty="0"/>
              <a:t>: die </a:t>
            </a:r>
            <a:r>
              <a:rPr lang="en-US" sz="2000" dirty="0" err="1"/>
              <a:t>worden</a:t>
            </a:r>
            <a:r>
              <a:rPr lang="en-US" sz="2000" dirty="0"/>
              <a:t> </a:t>
            </a:r>
            <a:r>
              <a:rPr lang="en-US" sz="2000" dirty="0" err="1"/>
              <a:t>gebruikt</a:t>
            </a:r>
            <a:r>
              <a:rPr lang="en-US" sz="2000" dirty="0"/>
              <a:t> om </a:t>
            </a:r>
            <a:r>
              <a:rPr lang="en-US" sz="2000" dirty="0" err="1"/>
              <a:t>distributie</a:t>
            </a:r>
            <a:r>
              <a:rPr lang="en-US" sz="2000" dirty="0"/>
              <a:t>, </a:t>
            </a:r>
            <a:r>
              <a:rPr lang="en-US" sz="2000" dirty="0" err="1"/>
              <a:t>opslag</a:t>
            </a:r>
            <a:r>
              <a:rPr lang="en-US" sz="2000" dirty="0"/>
              <a:t> </a:t>
            </a:r>
            <a:r>
              <a:rPr lang="en-US" sz="2000" dirty="0" err="1"/>
              <a:t>ea</a:t>
            </a:r>
            <a:r>
              <a:rPr lang="en-US" sz="2000" dirty="0"/>
              <a:t> </a:t>
            </a:r>
            <a:r>
              <a:rPr lang="en-US" sz="2000" dirty="0" err="1"/>
              <a:t>kosten</a:t>
            </a:r>
            <a:r>
              <a:rPr lang="en-US" sz="2000" dirty="0"/>
              <a:t> te </a:t>
            </a:r>
            <a:r>
              <a:rPr lang="en-US" sz="2000" dirty="0" err="1"/>
              <a:t>financieren</a:t>
            </a:r>
            <a:endParaRPr lang="en-US" sz="2000" dirty="0"/>
          </a:p>
          <a:p>
            <a:pPr marL="285750" indent="-285750">
              <a:buClr>
                <a:schemeClr val="accent2"/>
              </a:buClr>
              <a:buFont typeface="Arial" panose="020B0604020202020204" pitchFamily="34" charset="0"/>
              <a:buChar char="•"/>
            </a:pPr>
            <a:r>
              <a:rPr lang="en-US" sz="2000" dirty="0" err="1"/>
              <a:t>Diensten</a:t>
            </a:r>
            <a:endParaRPr lang="en-US" sz="2000" dirty="0"/>
          </a:p>
          <a:p>
            <a:endParaRPr lang="nl-NL" dirty="0"/>
          </a:p>
        </p:txBody>
      </p:sp>
    </p:spTree>
    <p:extLst>
      <p:ext uri="{BB962C8B-B14F-4D97-AF65-F5344CB8AC3E}">
        <p14:creationId xmlns:p14="http://schemas.microsoft.com/office/powerpoint/2010/main" val="355928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DC6589-211B-B672-8452-F0EA34629980}"/>
              </a:ext>
            </a:extLst>
          </p:cNvPr>
          <p:cNvSpPr>
            <a:spLocks noGrp="1" noRot="1" noMove="1" noResize="1" noEditPoints="1" noAdjustHandles="1" noChangeArrowheads="1" noChangeShapeType="1"/>
          </p:cNvSpPr>
          <p:nvPr>
            <p:ph type="title"/>
          </p:nvPr>
        </p:nvSpPr>
        <p:spPr/>
        <p:txBody>
          <a:bodyPr>
            <a:noAutofit/>
          </a:bodyPr>
          <a:lstStyle/>
          <a:p>
            <a:r>
              <a:rPr lang="nl-NL" b="1" dirty="0">
                <a:solidFill>
                  <a:schemeClr val="accent2"/>
                </a:solidFill>
              </a:rPr>
              <a:t>Voedselveiligheid voorop</a:t>
            </a:r>
            <a:endParaRPr lang="nl-NL" dirty="0">
              <a:solidFill>
                <a:schemeClr val="accent2"/>
              </a:solidFill>
            </a:endParaRPr>
          </a:p>
        </p:txBody>
      </p:sp>
      <p:sp>
        <p:nvSpPr>
          <p:cNvPr id="6" name="Tekstvak 5">
            <a:extLst>
              <a:ext uri="{FF2B5EF4-FFF2-40B4-BE49-F238E27FC236}">
                <a16:creationId xmlns:a16="http://schemas.microsoft.com/office/drawing/2014/main" id="{BC1B17F0-AEF6-5C6B-7264-D1C56A4635A4}"/>
              </a:ext>
            </a:extLst>
          </p:cNvPr>
          <p:cNvSpPr txBox="1">
            <a:spLocks noGrp="1" noRot="1" noMove="1" noResize="1" noEditPoints="1" noAdjustHandles="1" noChangeArrowheads="1" noChangeShapeType="1"/>
          </p:cNvSpPr>
          <p:nvPr/>
        </p:nvSpPr>
        <p:spPr>
          <a:xfrm>
            <a:off x="418639" y="1487277"/>
            <a:ext cx="4494882" cy="4524315"/>
          </a:xfrm>
          <a:prstGeom prst="rect">
            <a:avLst/>
          </a:prstGeom>
          <a:noFill/>
        </p:spPr>
        <p:txBody>
          <a:bodyPr wrap="square" rtlCol="0">
            <a:spAutoFit/>
          </a:bodyPr>
          <a:lstStyle/>
          <a:p>
            <a:pPr marL="9525"/>
            <a:r>
              <a:rPr lang="nl-NL" sz="1800" b="0" u="none" strike="noStrike" dirty="0">
                <a:solidFill>
                  <a:srgbClr val="000000"/>
                </a:solidFill>
                <a:effectLst/>
              </a:rPr>
              <a:t>Voedselveiligheid is een belangrijk aspect in het werk van de voedselbanken. Zowel onze leveranciers als de klanten moeten ervan uit kunnen gaan dat de producten op de juiste wijze worden ontvangen, opgeslagen en uitgegeven.</a:t>
            </a:r>
          </a:p>
          <a:p>
            <a:pPr marL="9525"/>
            <a:endParaRPr lang="nl-NL" sz="1800" b="0" u="none" strike="noStrike" dirty="0">
              <a:solidFill>
                <a:srgbClr val="000000"/>
              </a:solidFill>
              <a:effectLst/>
            </a:endParaRPr>
          </a:p>
          <a:p>
            <a:pPr marL="9525"/>
            <a:r>
              <a:rPr lang="nl-NL" sz="1800" b="0" u="none" strike="noStrike" dirty="0">
                <a:solidFill>
                  <a:srgbClr val="000000"/>
                </a:solidFill>
                <a:effectLst/>
              </a:rPr>
              <a:t>De Nederlandse Voedsel- en Waren Autoriteit (NVWA) heeft speciaal voor de voedselbanken in Nederland een document opgesteld.</a:t>
            </a:r>
          </a:p>
          <a:p>
            <a:pPr marL="9525"/>
            <a:endParaRPr lang="nl-NL" sz="1800" b="0" u="none" strike="noStrike" dirty="0">
              <a:solidFill>
                <a:srgbClr val="000000"/>
              </a:solidFill>
              <a:effectLst/>
            </a:endParaRPr>
          </a:p>
          <a:p>
            <a:pPr marL="9525"/>
            <a:r>
              <a:rPr lang="nl-NL" sz="1800" b="0" u="none" strike="noStrike" dirty="0">
                <a:solidFill>
                  <a:srgbClr val="000000"/>
                </a:solidFill>
                <a:effectLst/>
              </a:rPr>
              <a:t>Al onze 178  voedselbanken, incl. onze 10DC’s zijn </a:t>
            </a:r>
            <a:r>
              <a:rPr lang="nl-NL" sz="1800" b="1" u="none" strike="noStrike" dirty="0">
                <a:solidFill>
                  <a:schemeClr val="accent6"/>
                </a:solidFill>
                <a:effectLst/>
              </a:rPr>
              <a:t>‘GROEN’ </a:t>
            </a:r>
            <a:r>
              <a:rPr lang="nl-NL" sz="1800" b="0" u="none" strike="noStrike" dirty="0">
                <a:solidFill>
                  <a:srgbClr val="000000"/>
                </a:solidFill>
                <a:effectLst/>
              </a:rPr>
              <a:t>gecertificeerd.</a:t>
            </a:r>
          </a:p>
          <a:p>
            <a:pPr marL="9525"/>
            <a:r>
              <a:rPr lang="nl-NL" sz="1800" b="0" u="none" strike="noStrike" dirty="0">
                <a:solidFill>
                  <a:srgbClr val="000000"/>
                </a:solidFill>
                <a:effectLst/>
              </a:rPr>
              <a:t>We voeren jaarlijks steekproeven uit om de kwaliteit en veiligheid  blijvend te borgen.</a:t>
            </a:r>
          </a:p>
          <a:p>
            <a:endParaRPr lang="nl-NL" dirty="0"/>
          </a:p>
        </p:txBody>
      </p:sp>
      <p:pic>
        <p:nvPicPr>
          <p:cNvPr id="8" name="Tijdelijke aanduiding voor inhoud 7">
            <a:extLst>
              <a:ext uri="{FF2B5EF4-FFF2-40B4-BE49-F238E27FC236}">
                <a16:creationId xmlns:a16="http://schemas.microsoft.com/office/drawing/2014/main" id="{74646118-AE5F-A56B-50E8-14AB2D3BA701}"/>
              </a:ext>
            </a:extLst>
          </p:cNvPr>
          <p:cNvPicPr>
            <a:picLocks noGrp="1" noRot="1" noChangeAspect="1" noMove="1" noResize="1" noEditPoints="1" noAdjustHandles="1" noChangeArrowheads="1" noChangeShapeType="1" noCrop="1"/>
          </p:cNvPicPr>
          <p:nvPr>
            <p:ph idx="1"/>
          </p:nvPr>
        </p:nvPicPr>
        <p:blipFill>
          <a:blip r:embed="rId2" cstate="email">
            <a:extLst>
              <a:ext uri="{28A0092B-C50C-407E-A947-70E740481C1C}">
                <a14:useLocalDpi xmlns:a14="http://schemas.microsoft.com/office/drawing/2010/main"/>
              </a:ext>
            </a:extLst>
          </a:blip>
          <a:stretch>
            <a:fillRect/>
          </a:stretch>
        </p:blipFill>
        <p:spPr>
          <a:xfrm>
            <a:off x="6558455" y="548847"/>
            <a:ext cx="5128273" cy="5431266"/>
          </a:xfrm>
        </p:spPr>
      </p:pic>
    </p:spTree>
    <p:extLst>
      <p:ext uri="{BB962C8B-B14F-4D97-AF65-F5344CB8AC3E}">
        <p14:creationId xmlns:p14="http://schemas.microsoft.com/office/powerpoint/2010/main" val="3452867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54232-4F2C-4949-3A50-A1C5BB069A77}"/>
              </a:ext>
            </a:extLst>
          </p:cNvPr>
          <p:cNvSpPr>
            <a:spLocks noGrp="1"/>
          </p:cNvSpPr>
          <p:nvPr>
            <p:ph type="title"/>
          </p:nvPr>
        </p:nvSpPr>
        <p:spPr/>
        <p:txBody>
          <a:bodyPr>
            <a:normAutofit fontScale="90000"/>
          </a:bodyPr>
          <a:lstStyle/>
          <a:p>
            <a:r>
              <a:rPr lang="nl-NL" dirty="0"/>
              <a:t>lege pagina met logo zelf te vullen</a:t>
            </a:r>
          </a:p>
        </p:txBody>
      </p:sp>
      <p:sp>
        <p:nvSpPr>
          <p:cNvPr id="3" name="Tijdelijke aanduiding voor inhoud 2">
            <a:extLst>
              <a:ext uri="{FF2B5EF4-FFF2-40B4-BE49-F238E27FC236}">
                <a16:creationId xmlns:a16="http://schemas.microsoft.com/office/drawing/2014/main" id="{C4915DEE-86DA-2832-8D52-666F512E9CFF}"/>
              </a:ext>
            </a:extLst>
          </p:cNvPr>
          <p:cNvSpPr>
            <a:spLocks noGrp="1"/>
          </p:cNvSpPr>
          <p:nvPr>
            <p:ph idx="1"/>
          </p:nvPr>
        </p:nvSpPr>
        <p:spPr/>
        <p:txBody>
          <a:bodyPr/>
          <a:lstStyle/>
          <a:p>
            <a:endParaRPr lang="nl-NL" dirty="0"/>
          </a:p>
        </p:txBody>
      </p:sp>
    </p:spTree>
    <p:extLst>
      <p:ext uri="{BB962C8B-B14F-4D97-AF65-F5344CB8AC3E}">
        <p14:creationId xmlns:p14="http://schemas.microsoft.com/office/powerpoint/2010/main" val="3173254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B1DB4-CC51-0E9B-A002-2A60E2BF1F23}"/>
              </a:ext>
            </a:extLst>
          </p:cNvPr>
          <p:cNvSpPr>
            <a:spLocks noGrp="1" noRot="1" noMove="1" noResize="1" noEditPoints="1" noAdjustHandles="1" noChangeArrowheads="1" noChangeShapeType="1"/>
          </p:cNvSpPr>
          <p:nvPr>
            <p:ph type="title"/>
          </p:nvPr>
        </p:nvSpPr>
        <p:spPr/>
        <p:txBody>
          <a:bodyPr>
            <a:normAutofit fontScale="90000"/>
          </a:bodyPr>
          <a:lstStyle/>
          <a:p>
            <a:r>
              <a:rPr lang="nl-NL" b="0" dirty="0">
                <a:solidFill>
                  <a:schemeClr val="accent2"/>
                </a:solidFill>
                <a:latin typeface="+mn-lt"/>
                <a:ea typeface="Calibri"/>
                <a:cs typeface="Calibri"/>
              </a:rPr>
              <a:t>Bedankt!</a:t>
            </a:r>
            <a:endParaRPr lang="nl-NL" b="0" dirty="0">
              <a:solidFill>
                <a:schemeClr val="accent2"/>
              </a:solidFill>
              <a:latin typeface="+mn-lt"/>
            </a:endParaRPr>
          </a:p>
        </p:txBody>
      </p:sp>
      <p:sp>
        <p:nvSpPr>
          <p:cNvPr id="3" name="Tijdelijke aanduiding voor inhoud 2">
            <a:extLst>
              <a:ext uri="{FF2B5EF4-FFF2-40B4-BE49-F238E27FC236}">
                <a16:creationId xmlns:a16="http://schemas.microsoft.com/office/drawing/2014/main" id="{5F0F1B31-8247-EFC3-020C-34AC0166DD1B}"/>
              </a:ext>
            </a:extLst>
          </p:cNvPr>
          <p:cNvSpPr>
            <a:spLocks noGrp="1" noRot="1" noMove="1" noResize="1" noEditPoints="1" noAdjustHandles="1" noChangeArrowheads="1" noChangeShapeType="1"/>
          </p:cNvSpPr>
          <p:nvPr>
            <p:ph idx="1"/>
          </p:nvPr>
        </p:nvSpPr>
        <p:spPr>
          <a:xfrm>
            <a:off x="399392" y="4645558"/>
            <a:ext cx="5360277" cy="1429419"/>
          </a:xfrm>
        </p:spPr>
        <p:txBody>
          <a:bodyPr>
            <a:normAutofit/>
          </a:bodyPr>
          <a:lstStyle/>
          <a:p>
            <a:pPr marL="0" indent="0">
              <a:buNone/>
            </a:pPr>
            <a:r>
              <a:rPr lang="nl-NL" sz="1800" b="1" i="0" u="none" strike="noStrike" dirty="0">
                <a:solidFill>
                  <a:schemeClr val="accent2"/>
                </a:solidFill>
                <a:effectLst/>
                <a:latin typeface="Helvetica" pitchFamily="2" charset="0"/>
              </a:rPr>
              <a:t>Voedselbanken Nederland</a:t>
            </a:r>
            <a:br>
              <a:rPr lang="nl-NL" sz="18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Postadres: Meidoornkade 19, 3992 AG Houten </a:t>
            </a:r>
            <a:br>
              <a:rPr lang="nl-NL" sz="14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VBN Servicecentrum bereikbaar op: 088 5435435 </a:t>
            </a:r>
            <a:br>
              <a:rPr lang="nl-NL" sz="14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(maandag t/m donderdag van 10.00-16.00 uur en</a:t>
            </a:r>
            <a:br>
              <a:rPr lang="nl-NL" sz="14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vrijdag van 10.00-13.00)</a:t>
            </a:r>
            <a:br>
              <a:rPr lang="nl-NL" sz="1400" b="0" i="0" u="none" strike="noStrike" dirty="0">
                <a:solidFill>
                  <a:srgbClr val="000000"/>
                </a:solidFill>
                <a:effectLst/>
                <a:latin typeface="Helvetica" pitchFamily="2" charset="0"/>
              </a:rPr>
            </a:br>
            <a:r>
              <a:rPr lang="nl-NL" sz="1400" b="0" i="0" u="sng" strike="noStrike" dirty="0">
                <a:solidFill>
                  <a:srgbClr val="0000FF"/>
                </a:solidFill>
                <a:effectLst/>
                <a:latin typeface="Helvetica" pitchFamily="2" charset="0"/>
                <a:hlinkClick r:id="rId2"/>
              </a:rPr>
              <a:t>www.voedselbankennederland.nl</a:t>
            </a:r>
            <a:endParaRPr lang="nl-NL" sz="1400" dirty="0"/>
          </a:p>
        </p:txBody>
      </p:sp>
      <p:pic>
        <p:nvPicPr>
          <p:cNvPr id="5" name="Afbeelding 4">
            <a:extLst>
              <a:ext uri="{FF2B5EF4-FFF2-40B4-BE49-F238E27FC236}">
                <a16:creationId xmlns:a16="http://schemas.microsoft.com/office/drawing/2014/main" id="{5AA5B00F-6AC5-A898-9D6F-A61B1FC63CBA}"/>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5472285" y="1366345"/>
            <a:ext cx="6330832" cy="2669628"/>
          </a:xfrm>
          <a:prstGeom prst="rect">
            <a:avLst/>
          </a:prstGeom>
        </p:spPr>
      </p:pic>
      <p:pic>
        <p:nvPicPr>
          <p:cNvPr id="7" name="Afbeelding 6">
            <a:extLst>
              <a:ext uri="{FF2B5EF4-FFF2-40B4-BE49-F238E27FC236}">
                <a16:creationId xmlns:a16="http://schemas.microsoft.com/office/drawing/2014/main" id="{1AF6E82D-DE4D-7182-9054-D875F5D15DA9}"/>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497051" y="1366345"/>
            <a:ext cx="2927978" cy="2669628"/>
          </a:xfrm>
          <a:prstGeom prst="rect">
            <a:avLst/>
          </a:prstGeom>
        </p:spPr>
      </p:pic>
    </p:spTree>
    <p:extLst>
      <p:ext uri="{BB962C8B-B14F-4D97-AF65-F5344CB8AC3E}">
        <p14:creationId xmlns:p14="http://schemas.microsoft.com/office/powerpoint/2010/main" val="290097275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518</Words>
  <Application>Microsoft Office PowerPoint</Application>
  <PresentationFormat>Breedbeeld</PresentationFormat>
  <Paragraphs>47</Paragraphs>
  <Slides>10</Slides>
  <Notes>1</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10</vt:i4>
      </vt:variant>
    </vt:vector>
  </HeadingPairs>
  <TitlesOfParts>
    <vt:vector size="18" baseType="lpstr">
      <vt:lpstr>Aptos</vt:lpstr>
      <vt:lpstr>Arial</vt:lpstr>
      <vt:lpstr>Calibri</vt:lpstr>
      <vt:lpstr>Calibri Light</vt:lpstr>
      <vt:lpstr>Cambria</vt:lpstr>
      <vt:lpstr>Helvetica</vt:lpstr>
      <vt:lpstr>HelveticaNeue-Medium</vt:lpstr>
      <vt:lpstr>Kantoorthema</vt:lpstr>
      <vt:lpstr>PowerPoint-presentatie</vt:lpstr>
      <vt:lpstr>Welkom bij de voedselbank!</vt:lpstr>
      <vt:lpstr>Onze kernwaarden</vt:lpstr>
      <vt:lpstr>Indrukwekkende aantallen:</vt:lpstr>
      <vt:lpstr>De organisatie</vt:lpstr>
      <vt:lpstr>We zijn trots op onze ambassadeurs</vt:lpstr>
      <vt:lpstr>Donateurs en partners</vt:lpstr>
      <vt:lpstr>Voedselveiligheid voorop</vt:lpstr>
      <vt:lpstr>lege pagina met logo zelf te vullen</vt:lpstr>
      <vt:lpstr>Bedankt!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Walter Luykenaar</dc:creator>
  <cp:lastModifiedBy>Marieke Niezen</cp:lastModifiedBy>
  <cp:revision>21</cp:revision>
  <dcterms:created xsi:type="dcterms:W3CDTF">2024-04-03T09:55:50Z</dcterms:created>
  <dcterms:modified xsi:type="dcterms:W3CDTF">2026-06-09T14:39:36Z</dcterms:modified>
</cp:coreProperties>
</file>