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9" r:id="rId5"/>
    <p:sldId id="264" r:id="rId6"/>
    <p:sldId id="265" r:id="rId7"/>
    <p:sldId id="276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7" r:id="rId18"/>
    <p:sldId id="275" r:id="rId19"/>
    <p:sldId id="278" r:id="rId20"/>
    <p:sldId id="279" r:id="rId21"/>
    <p:sldId id="280" r:id="rId22"/>
    <p:sldId id="281" r:id="rId23"/>
    <p:sldId id="282" r:id="rId24"/>
    <p:sldId id="283" r:id="rId25"/>
    <p:sldId id="284" r:id="rId26"/>
  </p:sldIdLst>
  <p:sldSz cx="9144000" cy="6858000" type="screen4x3"/>
  <p:notesSz cx="6797675" cy="9926638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Stijl, licht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6D9F66E-5EB9-4882-86FB-DCBF35E3C3E4}" styleName="Stijl, gemiddeld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Stijl, licht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Stijl, licht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Stijl, thema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 varScale="1">
        <p:scale>
          <a:sx n="77" d="100"/>
          <a:sy n="77" d="100"/>
        </p:scale>
        <p:origin x="942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E8919B-436B-4B10-86BA-4D7D2D3D05C2}" type="datetimeFigureOut">
              <a:rPr lang="de-DE" smtClean="0"/>
              <a:pPr/>
              <a:t>29.03.2026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1B974E-CD54-4D74-A80C-3F0D26A9AF47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36569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2CF13C-2B74-4851-9DB3-8C3910C829B8}" type="datetimeFigureOut">
              <a:rPr lang="fr-FR" smtClean="0"/>
              <a:pPr/>
              <a:t>29/03/2026</a:t>
            </a:fld>
            <a:endParaRPr lang="fr-FR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fr-FR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F0F24-249C-4590-AF3A-CC07FD3CCFCD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6393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 dirty="0"/>
              <a:t>Klik om de stijl te bewerken</a:t>
            </a:r>
            <a:endParaRPr lang="fr-FR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dirty="0"/>
              <a:t>Klik om de ondertitelstijl van het model te bewerken</a:t>
            </a:r>
            <a:endParaRPr lang="fr-FR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11/11/2013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test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1091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Tx/>
              <a:buBlip>
                <a:blip r:embed="rId2"/>
              </a:buBlip>
              <a:defRPr/>
            </a:lvl1pPr>
            <a:lvl2pPr>
              <a:defRPr sz="2400" baseline="0"/>
            </a:lvl2pPr>
            <a:lvl3pPr>
              <a:defRPr sz="2000" baseline="0"/>
            </a:lvl3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fr-FR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898989"/>
                </a:solidFill>
              </a:defRPr>
            </a:lvl1pPr>
          </a:lstStyle>
          <a:p>
            <a:r>
              <a:rPr lang="fr-FR" dirty="0"/>
              <a:t>11/11/2013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test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7CF4089-A117-4B9E-83FD-99F3E338AFD7}" type="slidenum">
              <a:rPr lang="fr-FR" smtClean="0"/>
              <a:pPr/>
              <a:t>‹nr.›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057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11/11/2013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test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658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fr-FR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772816"/>
            <a:ext cx="4038600" cy="4353347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fr-FR" dirty="0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772816"/>
            <a:ext cx="4038600" cy="4353347"/>
          </a:xfrm>
        </p:spPr>
        <p:txBody>
          <a:bodyPr/>
          <a:lstStyle>
            <a:lvl1pPr>
              <a:buFontTx/>
              <a:buBlip>
                <a:blip r:embed="rId2"/>
              </a:buBlip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fr-FR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11/11/2013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test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6873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700808"/>
            <a:ext cx="4040188" cy="7920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636911"/>
            <a:ext cx="4040188" cy="3489251"/>
          </a:xfrm>
        </p:spPr>
        <p:txBody>
          <a:bodyPr/>
          <a:lstStyle>
            <a:lvl1pPr>
              <a:buFontTx/>
              <a:buBlip>
                <a:blip r:embed="rId2"/>
              </a:buBlip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fr-FR" dirty="0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700807"/>
            <a:ext cx="4041775" cy="79208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636911"/>
            <a:ext cx="4041775" cy="3489251"/>
          </a:xfrm>
        </p:spPr>
        <p:txBody>
          <a:bodyPr/>
          <a:lstStyle>
            <a:lvl1pPr>
              <a:buFontTx/>
              <a:buBlip>
                <a:blip r:embed="rId2"/>
              </a:buBlip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fr-FR" dirty="0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11/11/2013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test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786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11/11/2013</a:t>
            </a: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test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847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11/11/2013</a:t>
            </a: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test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6952211" y="6348077"/>
            <a:ext cx="2133600" cy="365125"/>
          </a:xfrm>
        </p:spPr>
        <p:txBody>
          <a:bodyPr/>
          <a:lstStyle/>
          <a:p>
            <a:fld id="{17CF4089-A117-4B9E-83FD-99F3E338AFD7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4241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FontTx/>
              <a:buBlip>
                <a:blip r:embed="rId2"/>
              </a:buBlip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fr-FR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11/11/2013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test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6885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11/11/2013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test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860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FontTx/>
              <a:buBlip>
                <a:blip r:embed="rId2"/>
              </a:buBlip>
              <a:defRPr/>
            </a:lvl1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fr-FR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11/11/2013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test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4387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764704"/>
            <a:ext cx="2057400" cy="5361459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fr-FR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764704"/>
            <a:ext cx="6019800" cy="5361459"/>
          </a:xfrm>
        </p:spPr>
        <p:txBody>
          <a:bodyPr vert="eaVert"/>
          <a:lstStyle>
            <a:lvl1pPr>
              <a:buFontTx/>
              <a:buBlip>
                <a:blip r:embed="rId2"/>
              </a:buBlip>
              <a:defRPr/>
            </a:lvl1pPr>
          </a:lstStyle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fr-FR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11/11/2013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test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‹nr.›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7549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04405"/>
            <a:ext cx="2699792" cy="623428"/>
          </a:xfrm>
          <a:prstGeom prst="rect">
            <a:avLst/>
          </a:prstGeom>
        </p:spPr>
      </p:pic>
      <p:sp>
        <p:nvSpPr>
          <p:cNvPr id="8" name="Rechthoek 7"/>
          <p:cNvSpPr/>
          <p:nvPr userDrawn="1"/>
        </p:nvSpPr>
        <p:spPr>
          <a:xfrm>
            <a:off x="8676456" y="0"/>
            <a:ext cx="467544" cy="6858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446856" y="727833"/>
            <a:ext cx="822960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de stijl te bewerken</a:t>
            </a:r>
            <a:endParaRPr lang="fr-FR" dirty="0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484784"/>
            <a:ext cx="8229600" cy="46413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fr-FR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11/11/2013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36080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test</a:t>
            </a:r>
            <a:endParaRPr lang="fr-FR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6948264" y="638132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fld id="{17CF4089-A117-4B9E-83FD-99F3E338AFD7}" type="slidenum">
              <a:rPr lang="fr-FR" smtClean="0"/>
              <a:pPr/>
              <a:t>‹nr.›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47845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800" b="1" i="0" kern="1200" baseline="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0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6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 baseline="0">
          <a:solidFill>
            <a:schemeClr val="tx1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voedselbankennederland.nl/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/>
              <a:t>Vrijwilligersbeleid VBN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1</a:t>
            </a:fld>
            <a:endParaRPr lang="fr-FR"/>
          </a:p>
        </p:txBody>
      </p:sp>
      <p:pic>
        <p:nvPicPr>
          <p:cNvPr id="8" name="Tijdelijke aanduiding voor inhoud 7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9552" y="1844824"/>
            <a:ext cx="7620000" cy="3867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6293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63829" y="1199789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nl-NL" dirty="0"/>
              <a:t>Vrijwilligersbeleid draagt bij aan: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2026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2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46856" y="1869149"/>
            <a:ext cx="8229600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400" dirty="0"/>
              <a:t>Realisatie doelstellingen VBN</a:t>
            </a:r>
          </a:p>
          <a:p>
            <a:r>
              <a:rPr lang="nl-NL" sz="2400" dirty="0"/>
              <a:t>Efficiency en professionaliteit</a:t>
            </a:r>
          </a:p>
          <a:p>
            <a:r>
              <a:rPr lang="nl-NL" sz="2400" dirty="0"/>
              <a:t>Transparantie en gelijke behandeling</a:t>
            </a:r>
          </a:p>
          <a:p>
            <a:r>
              <a:rPr lang="nl-NL" sz="2400" dirty="0"/>
              <a:t>Imago en onderscheidend vermogen</a:t>
            </a:r>
          </a:p>
          <a:p>
            <a:r>
              <a:rPr lang="nl-NL" sz="2400" dirty="0"/>
              <a:t>Goed werkgeverschap</a:t>
            </a:r>
          </a:p>
          <a:p>
            <a:r>
              <a:rPr lang="nl-NL" sz="2400" dirty="0"/>
              <a:t>Aansluiting op ontwikkelingen in vrijwilligerswerk</a:t>
            </a:r>
          </a:p>
          <a:p>
            <a:r>
              <a:rPr lang="nl-NL" sz="2400" dirty="0"/>
              <a:t>Voorbeeldfunctie voor lokale voedselbanken</a:t>
            </a:r>
          </a:p>
          <a:p>
            <a:endParaRPr lang="nl-NL" sz="2400" dirty="0"/>
          </a:p>
          <a:p>
            <a:pPr marL="0" indent="0">
              <a:buNone/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3345607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 dirty="0"/>
              <a:t>Visie &amp; Definitie 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15708" y="2024667"/>
            <a:ext cx="8229600" cy="38475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400" dirty="0"/>
              <a:t>Uitgangspunt: Kernwaarden Voedselbanken </a:t>
            </a:r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Visie: professionaliteit, flexibiliteit, wederkerigheid</a:t>
            </a:r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Definitie: het geheel aan activiteiten dat, onverplicht en onbetaald, in georganiseerd verband, d.w.z. structureel en volgens afspraak, voor VBN wordt uitgevoerd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endParaRPr lang="nl-NL" sz="2400" dirty="0"/>
          </a:p>
          <a:p>
            <a:pPr marL="0" indent="0">
              <a:buNone/>
            </a:pPr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1072047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057228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nl-NL" dirty="0"/>
              <a:t>Professionaliteit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869149"/>
            <a:ext cx="8229600" cy="39604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400" dirty="0"/>
              <a:t>Focus op zelfstandig werkende ‘professionals’</a:t>
            </a:r>
          </a:p>
          <a:p>
            <a:r>
              <a:rPr lang="nl-NL" sz="2400" dirty="0"/>
              <a:t>Centrale rol HRM team in werving en selectie</a:t>
            </a:r>
          </a:p>
          <a:p>
            <a:r>
              <a:rPr lang="nl-NL" sz="2400" dirty="0"/>
              <a:t>Centrale rol teamcoördinatoren in begeleiding</a:t>
            </a:r>
          </a:p>
          <a:p>
            <a:r>
              <a:rPr lang="nl-NL" sz="2400" dirty="0"/>
              <a:t>Eenduidige behandeling van alle vrijwilligers</a:t>
            </a:r>
          </a:p>
          <a:p>
            <a:r>
              <a:rPr lang="nl-NL" sz="2400" dirty="0"/>
              <a:t>Technische randvoorwaarden vrijwilligerswerk op orde (toegang netwerk, informatievoorziening, werkplek, </a:t>
            </a:r>
            <a:r>
              <a:rPr lang="nl-NL" sz="2400" dirty="0" err="1"/>
              <a:t>etc</a:t>
            </a:r>
            <a:r>
              <a:rPr lang="nl-NL" sz="2400" dirty="0"/>
              <a:t>)</a:t>
            </a:r>
          </a:p>
          <a:p>
            <a:r>
              <a:rPr lang="nl-NL" sz="2400" dirty="0"/>
              <a:t>Begeleiding op orde: introductie, inwerkprogramma, werkoverleg, evaluatie- en exit gesprekken</a:t>
            </a:r>
          </a:p>
          <a:p>
            <a:pPr marL="0" indent="0">
              <a:buNone/>
            </a:pPr>
            <a:endParaRPr lang="nl-NL" sz="2400" dirty="0"/>
          </a:p>
          <a:p>
            <a:endParaRPr lang="nl-NL" sz="2400" dirty="0"/>
          </a:p>
          <a:p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endParaRPr lang="nl-NL" sz="2400" dirty="0"/>
          </a:p>
          <a:p>
            <a:endParaRPr lang="nl-NL" sz="2400" dirty="0"/>
          </a:p>
        </p:txBody>
      </p:sp>
    </p:spTree>
    <p:extLst>
      <p:ext uri="{BB962C8B-B14F-4D97-AF65-F5344CB8AC3E}">
        <p14:creationId xmlns:p14="http://schemas.microsoft.com/office/powerpoint/2010/main" val="33381289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/>
              <a:t>Flexibiliteit &amp; Continuïteit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5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32348" y="1800543"/>
            <a:ext cx="8229600" cy="205309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400" dirty="0"/>
              <a:t>Gedeelde functies</a:t>
            </a:r>
          </a:p>
          <a:p>
            <a:r>
              <a:rPr lang="nl-NL" sz="2400" dirty="0"/>
              <a:t>Mogelijkheid om structureel, op projectbasis of tijdelijk mee te werken (3 cirkels):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534" y="2996952"/>
            <a:ext cx="5783144" cy="3724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5961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/>
              <a:t>Wederkerigheid 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6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400" dirty="0"/>
              <a:t>Vrijwilligers zijn er voor de organisatie maar de organisatie is er, binnen de kaders van haar doelstellingen, ook voor de vrijwilligers.</a:t>
            </a:r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Inspelen op de motieven van vrijwilligers: </a:t>
            </a:r>
          </a:p>
          <a:p>
            <a:pPr lvl="1"/>
            <a:r>
              <a:rPr lang="nl-NL" sz="1800" dirty="0"/>
              <a:t>Concrete bijdrage leveren aan voedselverdeling / tegengaan verspilling;</a:t>
            </a:r>
          </a:p>
          <a:p>
            <a:pPr lvl="1"/>
            <a:r>
              <a:rPr lang="nl-NL" sz="1800" dirty="0"/>
              <a:t>Werkervaring opdoen / curriculum vitae aanvullen;</a:t>
            </a:r>
          </a:p>
          <a:p>
            <a:pPr lvl="1"/>
            <a:r>
              <a:rPr lang="nl-NL" sz="1800" dirty="0"/>
              <a:t>Kennis delen / overdragen;</a:t>
            </a:r>
          </a:p>
          <a:p>
            <a:pPr lvl="1"/>
            <a:r>
              <a:rPr lang="nl-NL" sz="1800" dirty="0"/>
              <a:t>Nieuwe vaardigheden / kennis opdoen;</a:t>
            </a:r>
          </a:p>
          <a:p>
            <a:pPr lvl="1"/>
            <a:r>
              <a:rPr lang="nl-NL" sz="1800" dirty="0"/>
              <a:t>Netwerk en sociale contacten vergroten.</a:t>
            </a:r>
          </a:p>
        </p:txBody>
      </p:sp>
    </p:spTree>
    <p:extLst>
      <p:ext uri="{BB962C8B-B14F-4D97-AF65-F5344CB8AC3E}">
        <p14:creationId xmlns:p14="http://schemas.microsoft.com/office/powerpoint/2010/main" val="3121781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417" y="1268759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nl-NL" dirty="0"/>
              <a:t>Kernwaarden vrijwilligerswerk VBN 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7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23528" y="2312877"/>
            <a:ext cx="8229600" cy="29523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400" dirty="0"/>
              <a:t>Respectvol</a:t>
            </a:r>
          </a:p>
          <a:p>
            <a:r>
              <a:rPr lang="nl-NL" sz="2400" dirty="0"/>
              <a:t>Open </a:t>
            </a:r>
            <a:r>
              <a:rPr lang="nl-NL" sz="2400" dirty="0" err="1"/>
              <a:t>minded</a:t>
            </a:r>
            <a:endParaRPr lang="nl-NL" sz="2400" dirty="0"/>
          </a:p>
          <a:p>
            <a:r>
              <a:rPr lang="nl-NL" sz="2400" dirty="0"/>
              <a:t>Dienstverlenend</a:t>
            </a:r>
          </a:p>
          <a:p>
            <a:r>
              <a:rPr lang="nl-NL" sz="2400" dirty="0"/>
              <a:t>Gemotiveerd</a:t>
            </a:r>
          </a:p>
          <a:p>
            <a:r>
              <a:rPr lang="nl-NL" sz="2400" dirty="0"/>
              <a:t>Collegiaal </a:t>
            </a: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15616153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9696" y="646991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nl-NL" dirty="0"/>
              <a:t>Organisatie 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2026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79237" y="1374497"/>
            <a:ext cx="8435280" cy="482453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400" dirty="0"/>
              <a:t>Opgericht in 2013</a:t>
            </a:r>
          </a:p>
          <a:p>
            <a:r>
              <a:rPr lang="nl-NL" sz="2400" dirty="0"/>
              <a:t>Structuur/bevoegdheden vastgelegd in </a:t>
            </a:r>
            <a:r>
              <a:rPr lang="nl-NL" sz="2400" dirty="0" err="1"/>
              <a:t>Vereningsstatuten</a:t>
            </a:r>
            <a:endParaRPr lang="nl-NL" sz="2400" dirty="0"/>
          </a:p>
          <a:p>
            <a:r>
              <a:rPr lang="nl-NL" sz="2400" dirty="0"/>
              <a:t>Hoogste orgaan Algemene Leden Vergadering ALV</a:t>
            </a:r>
          </a:p>
          <a:p>
            <a:r>
              <a:rPr lang="nl-NL" sz="2400" dirty="0"/>
              <a:t>Leden aangesloten via Voedselbankreglement</a:t>
            </a:r>
          </a:p>
          <a:p>
            <a:r>
              <a:rPr lang="nl-NL" sz="2400" dirty="0"/>
              <a:t>12 Bestuursleden </a:t>
            </a:r>
          </a:p>
          <a:p>
            <a:r>
              <a:rPr lang="nl-NL" sz="2400" dirty="0"/>
              <a:t>11 Beleidsteams  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172FE197-04EA-E3B5-30C7-2478F10320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2272892"/>
              </p:ext>
            </p:extLst>
          </p:nvPr>
        </p:nvGraphicFramePr>
        <p:xfrm>
          <a:off x="2123728" y="4301435"/>
          <a:ext cx="6408712" cy="2262455"/>
        </p:xfrm>
        <a:graphic>
          <a:graphicData uri="http://schemas.openxmlformats.org/drawingml/2006/table">
            <a:tbl>
              <a:tblPr firstRow="1" bandRow="1">
                <a:tableStyleId>{08FB837D-C827-4EFA-A057-4D05807E0F7C}</a:tableStyleId>
              </a:tblPr>
              <a:tblGrid>
                <a:gridCol w="1979271">
                  <a:extLst>
                    <a:ext uri="{9D8B030D-6E8A-4147-A177-3AD203B41FA5}">
                      <a16:colId xmlns:a16="http://schemas.microsoft.com/office/drawing/2014/main" val="2651440831"/>
                    </a:ext>
                  </a:extLst>
                </a:gridCol>
                <a:gridCol w="2193844">
                  <a:extLst>
                    <a:ext uri="{9D8B030D-6E8A-4147-A177-3AD203B41FA5}">
                      <a16:colId xmlns:a16="http://schemas.microsoft.com/office/drawing/2014/main" val="3309442841"/>
                    </a:ext>
                  </a:extLst>
                </a:gridCol>
                <a:gridCol w="2235597">
                  <a:extLst>
                    <a:ext uri="{9D8B030D-6E8A-4147-A177-3AD203B41FA5}">
                      <a16:colId xmlns:a16="http://schemas.microsoft.com/office/drawing/2014/main" val="2492577688"/>
                    </a:ext>
                  </a:extLst>
                </a:gridCol>
              </a:tblGrid>
              <a:tr h="5643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dirty="0">
                          <a:solidFill>
                            <a:schemeClr val="tx1"/>
                          </a:solidFill>
                          <a:effectLst/>
                        </a:rPr>
                        <a:t>Voedselverwerving</a:t>
                      </a:r>
                      <a:endParaRPr lang="nl-NL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dirty="0">
                          <a:solidFill>
                            <a:schemeClr val="tx1"/>
                          </a:solidFill>
                          <a:effectLst/>
                        </a:rPr>
                        <a:t>Voedselveiligheid</a:t>
                      </a:r>
                      <a:endParaRPr lang="nl-NL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l-NL" b="0" baseline="0" dirty="0">
                          <a:solidFill>
                            <a:schemeClr val="tx1"/>
                          </a:solidFill>
                        </a:rPr>
                        <a:t>Bestuur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158540"/>
                  </a:ext>
                </a:extLst>
              </a:tr>
              <a:tr h="32246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dirty="0">
                          <a:effectLst/>
                        </a:rPr>
                        <a:t>Vrijwilligers</a:t>
                      </a:r>
                      <a:endParaRPr lang="nl-NL" baseline="0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800" b="0" dirty="0">
                          <a:effectLst/>
                        </a:rPr>
                        <a:t>Servicecentrum</a:t>
                      </a:r>
                      <a:endParaRPr lang="nl-NL" baseline="0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aseline="0" dirty="0">
                          <a:solidFill>
                            <a:schemeClr val="tx1"/>
                          </a:solidFill>
                        </a:rPr>
                        <a:t>Financiën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878440"/>
                  </a:ext>
                </a:extLst>
              </a:tr>
              <a:tr h="4179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sz="1800" b="0" dirty="0">
                          <a:effectLst/>
                        </a:rPr>
                        <a:t>Communicatie</a:t>
                      </a:r>
                      <a:endParaRPr lang="nl-NL" baseline="0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nl-NL" sz="1800" b="0" dirty="0">
                          <a:effectLst/>
                        </a:rPr>
                        <a:t>Fondsenwerving</a:t>
                      </a:r>
                      <a:endParaRPr lang="nl-NL" baseline="0" dirty="0">
                        <a:solidFill>
                          <a:schemeClr val="accent6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aseline="0" dirty="0">
                          <a:solidFill>
                            <a:schemeClr val="tx1"/>
                          </a:solidFill>
                        </a:rPr>
                        <a:t>IM/ICT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832495"/>
                  </a:ext>
                </a:extLst>
              </a:tr>
              <a:tr h="806192">
                <a:tc>
                  <a:txBody>
                    <a:bodyPr/>
                    <a:lstStyle/>
                    <a:p>
                      <a:pPr algn="l"/>
                      <a:r>
                        <a:rPr lang="nl-NL" baseline="0" dirty="0">
                          <a:solidFill>
                            <a:schemeClr val="tx1"/>
                          </a:solidFill>
                        </a:rPr>
                        <a:t>Logistiek en voedselverdeling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NL" baseline="0" dirty="0">
                          <a:solidFill>
                            <a:schemeClr val="tx1"/>
                          </a:solidFill>
                        </a:rPr>
                        <a:t>Bestuurlijke, juridische en fiscale zaken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NL" baseline="0" dirty="0">
                          <a:solidFill>
                            <a:schemeClr val="tx1"/>
                          </a:solidFill>
                        </a:rPr>
                        <a:t>Coördinatie </a:t>
                      </a:r>
                      <a:r>
                        <a:rPr lang="nl-NL" baseline="0" dirty="0" err="1">
                          <a:solidFill>
                            <a:schemeClr val="tx1"/>
                          </a:solidFill>
                        </a:rPr>
                        <a:t>Voedselbankonder</a:t>
                      </a:r>
                      <a:r>
                        <a:rPr lang="nl-NL" baseline="0" dirty="0">
                          <a:solidFill>
                            <a:schemeClr val="tx1"/>
                          </a:solidFill>
                        </a:rPr>
                        <a:t>-</a:t>
                      </a:r>
                    </a:p>
                    <a:p>
                      <a:r>
                        <a:rPr lang="nl-NL" baseline="0" dirty="0" err="1">
                          <a:solidFill>
                            <a:schemeClr val="tx1"/>
                          </a:solidFill>
                        </a:rPr>
                        <a:t>steuning</a:t>
                      </a:r>
                      <a:endParaRPr lang="nl-NL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72069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1615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6856" y="1412776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nl-NL" dirty="0" err="1"/>
              <a:t>Funtiegebouw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9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46856" y="2564904"/>
            <a:ext cx="8229600" cy="23762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400" dirty="0"/>
              <a:t>Bestuursleden </a:t>
            </a:r>
          </a:p>
          <a:p>
            <a:r>
              <a:rPr lang="nl-NL" sz="2400" dirty="0"/>
              <a:t>Teamcoördinatoren en Teamleden </a:t>
            </a:r>
          </a:p>
          <a:p>
            <a:r>
              <a:rPr lang="nl-NL" sz="2400" dirty="0"/>
              <a:t>Voedselbank Servicecentrum</a:t>
            </a:r>
          </a:p>
          <a:p>
            <a:pPr marL="0" indent="0">
              <a:buNone/>
            </a:pPr>
            <a:r>
              <a:rPr lang="nl-NL" sz="2400" dirty="0"/>
              <a:t>     - Front Office</a:t>
            </a:r>
          </a:p>
          <a:p>
            <a:pPr marL="0" indent="0">
              <a:buNone/>
            </a:pPr>
            <a:r>
              <a:rPr lang="nl-NL" sz="2400" dirty="0"/>
              <a:t>     - kantoor/vergaderondersteuning</a:t>
            </a:r>
          </a:p>
          <a:p>
            <a:pPr marL="0" indent="0">
              <a:buNone/>
            </a:pPr>
            <a:endParaRPr lang="nl-NL" sz="2400" dirty="0"/>
          </a:p>
          <a:p>
            <a:pPr marL="457200" lvl="1" indent="0">
              <a:buNone/>
            </a:pP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12785708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/>
              <a:t>Rechten &amp; Plichten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10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nl-NL" sz="1000"/>
          </a:p>
          <a:p>
            <a:r>
              <a:rPr lang="nl-NL" sz="2400"/>
              <a:t>Vastgelegd in Vrijwilligersovereenkomst</a:t>
            </a:r>
          </a:p>
          <a:p>
            <a:r>
              <a:rPr lang="nl-NL" sz="2400"/>
              <a:t>Rechten: informatie, begeleiding, kantoor- en vergaderfaciliteiten Servicecentrum Houten, reiskostenvergoeding, vrijwilligersverzekering </a:t>
            </a:r>
          </a:p>
          <a:p>
            <a:r>
              <a:rPr lang="nl-NL" sz="2400"/>
              <a:t>Plichten: minimaal 1 dag per week werken, doelstellingen en kernwaarden onderschrijven, deelnemen aan werkoverleg, tijdig afmelden, organisatie correct vertegenwoordigen</a:t>
            </a:r>
          </a:p>
          <a:p>
            <a:pPr marL="457200" lvl="1" indent="0">
              <a:buNone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1715399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1196752"/>
            <a:ext cx="8229600" cy="648072"/>
          </a:xfrm>
        </p:spPr>
        <p:txBody>
          <a:bodyPr>
            <a:normAutofit fontScale="90000"/>
          </a:bodyPr>
          <a:lstStyle/>
          <a:p>
            <a:pPr algn="l"/>
            <a:r>
              <a:rPr lang="nl-NL" dirty="0"/>
              <a:t>Werving en Selectie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11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46856" y="2276872"/>
            <a:ext cx="8229600" cy="349325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400" dirty="0"/>
              <a:t>Procedure vastgelegd in handboek HRM</a:t>
            </a:r>
          </a:p>
          <a:p>
            <a:r>
              <a:rPr lang="nl-NL" sz="2400" dirty="0"/>
              <a:t>W&amp;S altijd in samenwerking met recruiters vrijwilligers/HR team </a:t>
            </a:r>
          </a:p>
          <a:p>
            <a:r>
              <a:rPr lang="nl-NL" sz="2400" dirty="0"/>
              <a:t>4-ogen principe in selectie </a:t>
            </a:r>
          </a:p>
          <a:p>
            <a:r>
              <a:rPr lang="nl-NL" sz="2400" dirty="0"/>
              <a:t>Geen doelgroepenbeleid</a:t>
            </a:r>
          </a:p>
          <a:p>
            <a:r>
              <a:rPr lang="nl-NL" sz="2400" dirty="0"/>
              <a:t>Vooralsnog focus op zelfstandige professionals</a:t>
            </a:r>
          </a:p>
          <a:p>
            <a:pPr marL="457200" lvl="1" indent="0">
              <a:buNone/>
            </a:pP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3860576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/>
              <a:t>Werving 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4360" y="1988840"/>
            <a:ext cx="8435280" cy="37444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400" dirty="0"/>
              <a:t>In samenspraak met bestuursleden / teamcoördinatoren stelt de recruiter een functieprofiel en vacaturetekst op</a:t>
            </a:r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Vacatures worden verspreid via de website werkenbijvoedselbanken.nl, </a:t>
            </a:r>
            <a:r>
              <a:rPr lang="nl-NL" sz="2400" dirty="0" err="1"/>
              <a:t>Linkedin</a:t>
            </a:r>
            <a:r>
              <a:rPr lang="nl-NL" sz="2400" dirty="0"/>
              <a:t>, Facebook, netwerk bestuursleden en vrijwilligers, bedrijfsrelaties, </a:t>
            </a:r>
            <a:r>
              <a:rPr lang="nl-NL" sz="2400" dirty="0" err="1"/>
              <a:t>branchegerelateerde</a:t>
            </a:r>
            <a:r>
              <a:rPr lang="nl-NL" sz="2400" dirty="0"/>
              <a:t> vacaturesites</a:t>
            </a:r>
          </a:p>
          <a:p>
            <a:pPr marL="457200" lvl="1" indent="0">
              <a:buNone/>
            </a:pP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606998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/>
              <a:t>Selectie 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46413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400" dirty="0"/>
              <a:t>Geïnteresseerden sturen motivatie &amp; CV naar recruiter</a:t>
            </a:r>
          </a:p>
          <a:p>
            <a:r>
              <a:rPr lang="nl-NL" sz="2400" dirty="0"/>
              <a:t>Selectie op basis van kennis en vaardigheden</a:t>
            </a:r>
          </a:p>
          <a:p>
            <a:r>
              <a:rPr lang="nl-NL" sz="2400" dirty="0"/>
              <a:t>Kennismakingsgesprek i.s.m. recruiter</a:t>
            </a:r>
          </a:p>
          <a:p>
            <a:r>
              <a:rPr lang="nl-NL" sz="2400" dirty="0"/>
              <a:t>Selectie in overleg teamcoördinator / bestuurslid / recruiter/HR team</a:t>
            </a:r>
          </a:p>
          <a:p>
            <a:r>
              <a:rPr lang="nl-NL" sz="2400" dirty="0"/>
              <a:t>Denk aan: 4-ogen principe bij aanname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457200" lvl="1" indent="0">
              <a:buNone/>
            </a:pPr>
            <a:endParaRPr lang="nl-NL" sz="1800" dirty="0"/>
          </a:p>
          <a:p>
            <a:pPr lvl="1"/>
            <a:endParaRPr lang="nl-NL" sz="1800" dirty="0"/>
          </a:p>
          <a:p>
            <a:pPr marL="457200" lvl="1" indent="0">
              <a:buNone/>
            </a:pP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29656296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/>
              <a:t>Introductie 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14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46413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600" dirty="0"/>
              <a:t>HRM team: </a:t>
            </a:r>
          </a:p>
          <a:p>
            <a:pPr marL="354013" indent="-354013">
              <a:buNone/>
              <a:tabLst>
                <a:tab pos="354013" algn="l"/>
              </a:tabLst>
            </a:pPr>
            <a:r>
              <a:rPr lang="nl-NL" sz="2400" dirty="0"/>
              <a:t>	</a:t>
            </a:r>
            <a:r>
              <a:rPr lang="nl-NL" sz="2200" dirty="0"/>
              <a:t>- Legt vrijwilligersdossier aan </a:t>
            </a:r>
          </a:p>
          <a:p>
            <a:pPr marL="354013" indent="0">
              <a:buNone/>
              <a:tabLst>
                <a:tab pos="354013" algn="l"/>
              </a:tabLst>
            </a:pPr>
            <a:r>
              <a:rPr lang="nl-NL" sz="2200" dirty="0"/>
              <a:t>- Stelt vrijwilligersovereenkomst op</a:t>
            </a:r>
          </a:p>
          <a:p>
            <a:pPr indent="11113">
              <a:buFontTx/>
              <a:buChar char="-"/>
              <a:tabLst>
                <a:tab pos="0" algn="l"/>
              </a:tabLst>
            </a:pPr>
            <a:r>
              <a:rPr lang="nl-NL" sz="2200" dirty="0"/>
              <a:t> Neemt vrijwilliger op in smoelenboek</a:t>
            </a:r>
          </a:p>
          <a:p>
            <a:pPr indent="11113">
              <a:buFontTx/>
              <a:buChar char="-"/>
              <a:tabLst>
                <a:tab pos="0" algn="l"/>
              </a:tabLst>
            </a:pPr>
            <a:r>
              <a:rPr lang="nl-NL" sz="2200" dirty="0"/>
              <a:t> Mailt declaratieformulier en toelichting</a:t>
            </a:r>
          </a:p>
          <a:p>
            <a:pPr indent="187325">
              <a:buFontTx/>
              <a:buChar char="-"/>
            </a:pPr>
            <a:r>
              <a:rPr lang="nl-NL" sz="2200" dirty="0"/>
              <a:t>Regelt inlogcode VBN netwerk en mailadres</a:t>
            </a:r>
          </a:p>
          <a:p>
            <a:pPr indent="187325">
              <a:buFontTx/>
              <a:buChar char="-"/>
            </a:pPr>
            <a:r>
              <a:rPr lang="nl-NL" sz="2200" dirty="0"/>
              <a:t>Meldt vrijwilliger aan voor mailgroepen Meedeler, </a:t>
            </a:r>
          </a:p>
          <a:p>
            <a:pPr indent="0">
              <a:buNone/>
            </a:pPr>
            <a:r>
              <a:rPr lang="nl-NL" sz="2200" dirty="0"/>
              <a:t>   Nieuwsflits, De Vrijwilliger, </a:t>
            </a:r>
            <a:r>
              <a:rPr lang="nl-NL" sz="2200" dirty="0" err="1"/>
              <a:t>etc</a:t>
            </a:r>
            <a:endParaRPr lang="nl-NL" sz="2200" dirty="0"/>
          </a:p>
          <a:p>
            <a:pPr indent="187325">
              <a:buFontTx/>
              <a:buChar char="-"/>
            </a:pPr>
            <a:r>
              <a:rPr lang="nl-NL" sz="2200" dirty="0"/>
              <a:t>Levert kantoorhandboek en huisregels Houten</a:t>
            </a:r>
          </a:p>
          <a:p>
            <a:pPr marL="0" indent="0">
              <a:buNone/>
            </a:pPr>
            <a:endParaRPr lang="nl-NL" dirty="0"/>
          </a:p>
          <a:p>
            <a:pPr marL="457200" lvl="1" indent="0">
              <a:buNone/>
            </a:pPr>
            <a:endParaRPr lang="nl-NL" sz="1800" dirty="0"/>
          </a:p>
          <a:p>
            <a:pPr lvl="1"/>
            <a:endParaRPr lang="nl-NL" sz="1800" dirty="0"/>
          </a:p>
          <a:p>
            <a:pPr marL="457200" lvl="1" indent="0">
              <a:buNone/>
            </a:pP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1366118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/>
              <a:t>Introductie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15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46413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/>
          </a:p>
          <a:p>
            <a:r>
              <a:rPr lang="nl-NL" sz="2400"/>
              <a:t>Teamcoördinator: </a:t>
            </a:r>
          </a:p>
          <a:p>
            <a:pPr lvl="1">
              <a:buFontTx/>
              <a:buChar char="-"/>
            </a:pPr>
            <a:r>
              <a:rPr lang="nl-NL" sz="2000"/>
              <a:t>Levert informatie organisatie- en team-jaarplan</a:t>
            </a:r>
          </a:p>
          <a:p>
            <a:pPr lvl="1">
              <a:buFontTx/>
              <a:buChar char="-"/>
            </a:pPr>
            <a:r>
              <a:rPr lang="nl-NL" sz="2000"/>
              <a:t>Maakt heldere afspraken over beoogde resultaten, planning, rapportage en besluitvorming</a:t>
            </a:r>
          </a:p>
          <a:p>
            <a:pPr lvl="1">
              <a:buFontTx/>
              <a:buChar char="-"/>
            </a:pPr>
            <a:r>
              <a:rPr lang="nl-NL" sz="2000"/>
              <a:t>Stelt introductieprogramma op en bereidt eerste werkdag voor</a:t>
            </a:r>
          </a:p>
          <a:p>
            <a:pPr lvl="1">
              <a:buFontTx/>
              <a:buChar char="-"/>
            </a:pPr>
            <a:r>
              <a:rPr lang="nl-NL" sz="2000"/>
              <a:t>Zorgt voor opname in mail- en telefoongroepen team</a:t>
            </a:r>
          </a:p>
          <a:p>
            <a:pPr lvl="1">
              <a:buFontTx/>
              <a:buChar char="-"/>
            </a:pPr>
            <a:r>
              <a:rPr lang="nl-NL" sz="2000"/>
              <a:t>Informeert over teamoverleg, afspraken en agenda</a:t>
            </a:r>
          </a:p>
          <a:p>
            <a:pPr lvl="1">
              <a:buFontTx/>
              <a:buChar char="-"/>
            </a:pPr>
            <a:r>
              <a:rPr lang="nl-NL" sz="2000"/>
              <a:t>Zorgt voor instructie VBN netwerk</a:t>
            </a:r>
          </a:p>
          <a:p>
            <a:pPr lvl="1">
              <a:buFontTx/>
              <a:buChar char="-"/>
            </a:pPr>
            <a:r>
              <a:rPr lang="nl-NL" sz="2000"/>
              <a:t>Regelt bezoek aan lokale voedselbank en Servicecentrum Houten</a:t>
            </a:r>
          </a:p>
          <a:p>
            <a:pPr lvl="1">
              <a:buFontTx/>
              <a:buChar char="-"/>
            </a:pPr>
            <a:r>
              <a:rPr lang="nl-NL" sz="2000"/>
              <a:t>Houdt eerste evaluatiegesprek i.s.m. HRM team (± 3 maanden na eerste werkdag)</a:t>
            </a:r>
          </a:p>
          <a:p>
            <a:pPr marL="0" indent="0">
              <a:buNone/>
            </a:pPr>
            <a:endParaRPr lang="nl-NL" sz="2400"/>
          </a:p>
          <a:p>
            <a:pPr marL="457200" lvl="1" indent="0">
              <a:buNone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3030942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/>
              <a:t>Begeleiding 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46413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/>
          </a:p>
          <a:p>
            <a:r>
              <a:rPr lang="nl-NL" sz="2400"/>
              <a:t>Teamcoördinator: </a:t>
            </a:r>
          </a:p>
          <a:p>
            <a:pPr lvl="1">
              <a:buFontTx/>
              <a:buChar char="-"/>
            </a:pPr>
            <a:r>
              <a:rPr lang="nl-NL" sz="2000"/>
              <a:t>Organiseert regelmatig teamoverleg</a:t>
            </a:r>
          </a:p>
          <a:p>
            <a:pPr lvl="1">
              <a:buFontTx/>
              <a:buChar char="-"/>
            </a:pPr>
            <a:r>
              <a:rPr lang="nl-NL" sz="2000"/>
              <a:t>Houdt 1x per jaar evaluatiegesprek i.s.m. HRM team </a:t>
            </a:r>
          </a:p>
          <a:p>
            <a:pPr lvl="1">
              <a:buFontTx/>
              <a:buChar char="-"/>
            </a:pPr>
            <a:r>
              <a:rPr lang="nl-NL" sz="2000"/>
              <a:t>Geeft aandacht aan successen en mijlpalen team en teamleden</a:t>
            </a:r>
          </a:p>
          <a:p>
            <a:pPr lvl="1">
              <a:buFontTx/>
              <a:buChar char="-"/>
            </a:pPr>
            <a:r>
              <a:rPr lang="nl-NL" sz="2000"/>
              <a:t>Biedt ondersteuning en persoonlijke aandacht</a:t>
            </a:r>
          </a:p>
          <a:p>
            <a:pPr lvl="1">
              <a:buFontTx/>
              <a:buChar char="-"/>
            </a:pPr>
            <a:r>
              <a:rPr lang="nl-NL" sz="2000"/>
              <a:t>Zorgt dat randvoorwaarden op orde zijn en blijven</a:t>
            </a:r>
          </a:p>
          <a:p>
            <a:pPr lvl="1">
              <a:buFontTx/>
              <a:buChar char="-"/>
            </a:pPr>
            <a:r>
              <a:rPr lang="nl-NL" sz="2000"/>
              <a:t>Is pro-actief bij ziekte en ingrijpende gebeurtenissen</a:t>
            </a:r>
          </a:p>
          <a:p>
            <a:pPr lvl="1">
              <a:buFontTx/>
              <a:buChar char="-"/>
            </a:pPr>
            <a:r>
              <a:rPr lang="nl-NL" sz="2000"/>
              <a:t>Speelt in op persoonlijke motieven van vrijwilligers</a:t>
            </a:r>
          </a:p>
          <a:p>
            <a:pPr lvl="1">
              <a:buFontTx/>
              <a:buChar char="-"/>
            </a:pPr>
            <a:r>
              <a:rPr lang="nl-NL" sz="2000"/>
              <a:t>Biedt inspraak in werkzaamheden / werkwijzen</a:t>
            </a:r>
          </a:p>
          <a:p>
            <a:pPr lvl="1">
              <a:buFontTx/>
              <a:buChar char="-"/>
            </a:pPr>
            <a:r>
              <a:rPr lang="nl-NL" sz="2000"/>
              <a:t>Legt beleidsvoorstellen voor aan het bestuur</a:t>
            </a:r>
          </a:p>
          <a:p>
            <a:pPr lvl="1">
              <a:buFontTx/>
              <a:buChar char="-"/>
            </a:pPr>
            <a:endParaRPr lang="nl-NL" sz="2000"/>
          </a:p>
          <a:p>
            <a:pPr marL="0" indent="0">
              <a:buNone/>
            </a:pPr>
            <a:endParaRPr lang="nl-NL" sz="2400"/>
          </a:p>
          <a:p>
            <a:pPr marL="457200" lvl="1" indent="0">
              <a:buNone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22723967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/>
              <a:t>Waardering 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46413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/>
          </a:p>
          <a:p>
            <a:r>
              <a:rPr lang="nl-NL" sz="2400"/>
              <a:t>Teamcoördinator</a:t>
            </a:r>
          </a:p>
          <a:p>
            <a:pPr marL="722313" indent="-368300">
              <a:buFontTx/>
              <a:buChar char="-"/>
            </a:pPr>
            <a:r>
              <a:rPr lang="nl-NL" sz="2000"/>
              <a:t>Geeft waardering via formeel en informeel overleg</a:t>
            </a:r>
          </a:p>
          <a:p>
            <a:pPr marL="722313" indent="-368300">
              <a:buFontTx/>
              <a:buChar char="-"/>
            </a:pPr>
            <a:r>
              <a:rPr lang="nl-NL" sz="2000"/>
              <a:t>Organiseert 1x per jaar een teamuitje of etentje</a:t>
            </a:r>
          </a:p>
          <a:p>
            <a:pPr marL="0" indent="0">
              <a:buNone/>
            </a:pPr>
            <a:endParaRPr lang="nl-NL" sz="2400"/>
          </a:p>
          <a:p>
            <a:r>
              <a:rPr lang="nl-NL" sz="2400"/>
              <a:t>VBN</a:t>
            </a:r>
          </a:p>
          <a:p>
            <a:pPr lvl="1">
              <a:buFontTx/>
              <a:buChar char="-"/>
            </a:pPr>
            <a:r>
              <a:rPr lang="nl-NL" sz="2000"/>
              <a:t>Organiseert aantal keer per jaar een vrijwilligersbijeenkomst in Houten (combi van inhoudelijk onderwerp en netwerkborrel)</a:t>
            </a:r>
          </a:p>
          <a:p>
            <a:pPr lvl="1">
              <a:buFontTx/>
              <a:buChar char="-"/>
            </a:pPr>
            <a:endParaRPr lang="nl-NL" sz="2000"/>
          </a:p>
          <a:p>
            <a:pPr marL="457200" lvl="1" indent="0">
              <a:buNone/>
            </a:pPr>
            <a:endParaRPr lang="nl-NL" sz="2000"/>
          </a:p>
          <a:p>
            <a:pPr lvl="1">
              <a:buFontTx/>
              <a:buChar char="-"/>
            </a:pPr>
            <a:endParaRPr lang="nl-NL" sz="2000"/>
          </a:p>
          <a:p>
            <a:pPr marL="0" indent="0">
              <a:buNone/>
            </a:pPr>
            <a:endParaRPr lang="nl-NL" sz="2400"/>
          </a:p>
          <a:p>
            <a:pPr marL="457200" lvl="1" indent="0">
              <a:buNone/>
            </a:pPr>
            <a:endParaRPr lang="nl-NL" sz="1800"/>
          </a:p>
        </p:txBody>
      </p:sp>
    </p:spTree>
    <p:extLst>
      <p:ext uri="{BB962C8B-B14F-4D97-AF65-F5344CB8AC3E}">
        <p14:creationId xmlns:p14="http://schemas.microsoft.com/office/powerpoint/2010/main" val="40495478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/>
              <a:t>Informatievoorziening  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18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46413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400" dirty="0"/>
              <a:t>Openbaar </a:t>
            </a:r>
          </a:p>
          <a:p>
            <a:pPr marL="722313" indent="-368300">
              <a:buFontTx/>
              <a:buChar char="-"/>
            </a:pPr>
            <a:r>
              <a:rPr lang="nl-NL" sz="2000" dirty="0">
                <a:hlinkClick r:id="rId2"/>
              </a:rPr>
              <a:t>www.voedselbankennederland.nl</a:t>
            </a:r>
            <a:endParaRPr lang="nl-NL" sz="2000" dirty="0"/>
          </a:p>
          <a:p>
            <a:pPr marL="722313" indent="-368300">
              <a:buFontTx/>
              <a:buChar char="-"/>
            </a:pPr>
            <a:r>
              <a:rPr lang="nl-NL" sz="2000" dirty="0"/>
              <a:t>Facebook, Twitter, </a:t>
            </a:r>
            <a:r>
              <a:rPr lang="nl-NL" sz="2000" dirty="0" err="1"/>
              <a:t>Linkedin</a:t>
            </a:r>
            <a:endParaRPr lang="nl-NL" sz="2000" dirty="0"/>
          </a:p>
          <a:p>
            <a:pPr marL="722313" indent="-368300">
              <a:buFontTx/>
              <a:buChar char="-"/>
            </a:pPr>
            <a:r>
              <a:rPr lang="nl-NL" sz="2000" dirty="0"/>
              <a:t>Jaarverslag, Voedselbank Vitamine, Persbericht, Infobulletin</a:t>
            </a:r>
          </a:p>
          <a:p>
            <a:r>
              <a:rPr lang="nl-NL" sz="2400" dirty="0"/>
              <a:t>Intern</a:t>
            </a:r>
          </a:p>
          <a:p>
            <a:pPr indent="379413">
              <a:buFontTx/>
              <a:buChar char="-"/>
            </a:pPr>
            <a:r>
              <a:rPr lang="nl-NL" sz="2000" dirty="0"/>
              <a:t>Meedeler naar alle vrijwilligers</a:t>
            </a:r>
          </a:p>
          <a:p>
            <a:pPr indent="379413">
              <a:buFontTx/>
              <a:buChar char="-"/>
            </a:pPr>
            <a:r>
              <a:rPr lang="nl-NL" sz="2000" dirty="0"/>
              <a:t>Nieuwsflits naar alle vrijwilligers</a:t>
            </a:r>
          </a:p>
          <a:p>
            <a:pPr indent="379413">
              <a:buFontTx/>
              <a:buChar char="-"/>
            </a:pPr>
            <a:r>
              <a:rPr lang="nl-NL" sz="2000" dirty="0"/>
              <a:t>De Vrijwilliger naar alle vrijwilligers</a:t>
            </a:r>
          </a:p>
          <a:p>
            <a:pPr marL="354013" indent="368300">
              <a:buFontTx/>
              <a:buChar char="-"/>
            </a:pPr>
            <a:r>
              <a:rPr lang="nl-NL" sz="2000" dirty="0"/>
              <a:t>Notulen ALV, Jaarplan naar alle teamcoördinatoren       </a:t>
            </a:r>
          </a:p>
          <a:p>
            <a:pPr indent="379413">
              <a:buFontTx/>
              <a:buChar char="-"/>
            </a:pPr>
            <a:r>
              <a:rPr lang="nl-NL" sz="2000" dirty="0"/>
              <a:t>Notulen teamoverleg naar alle teamleden</a:t>
            </a:r>
          </a:p>
          <a:p>
            <a:pPr lvl="1">
              <a:buFontTx/>
              <a:buChar char="-"/>
            </a:pPr>
            <a:endParaRPr lang="nl-NL" sz="2000" dirty="0"/>
          </a:p>
          <a:p>
            <a:pPr marL="457200" lvl="1" indent="0">
              <a:buNone/>
            </a:pPr>
            <a:endParaRPr lang="nl-NL" sz="2000" dirty="0"/>
          </a:p>
          <a:p>
            <a:pPr lvl="1">
              <a:buFontTx/>
              <a:buChar char="-"/>
            </a:pPr>
            <a:endParaRPr lang="nl-NL" sz="2000" dirty="0"/>
          </a:p>
          <a:p>
            <a:pPr marL="457200" lvl="1" indent="0">
              <a:buNone/>
            </a:pP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3491480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/>
              <a:t>Voorzieningen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19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46413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400" dirty="0"/>
              <a:t>Reiskostendeclaratie</a:t>
            </a:r>
          </a:p>
          <a:p>
            <a:pPr marL="722313" indent="-368300">
              <a:buFontTx/>
              <a:buChar char="-"/>
            </a:pPr>
            <a:r>
              <a:rPr lang="nl-NL" sz="2000" dirty="0"/>
              <a:t>Vastgelegd in VBN Declaratiereglement</a:t>
            </a:r>
          </a:p>
          <a:p>
            <a:pPr marL="722313" indent="-368300">
              <a:buFontTx/>
              <a:buChar char="-"/>
            </a:pPr>
            <a:r>
              <a:rPr lang="nl-NL" sz="2000" dirty="0"/>
              <a:t>Aan het eind van de kalendermaand declaratieformulier indienen</a:t>
            </a:r>
          </a:p>
          <a:p>
            <a:pPr marL="722313" indent="-368300">
              <a:buFontTx/>
              <a:buChar char="-"/>
            </a:pPr>
            <a:r>
              <a:rPr lang="nl-NL" sz="2000" dirty="0"/>
              <a:t>Volgens instructie naar facturen@voedselbankennederland.nl</a:t>
            </a:r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Vrijwilligersverzekering</a:t>
            </a:r>
          </a:p>
          <a:p>
            <a:pPr lvl="1">
              <a:buFontTx/>
              <a:buChar char="-"/>
            </a:pPr>
            <a:r>
              <a:rPr lang="nl-NL" sz="2000" dirty="0"/>
              <a:t>Vrijwilligersverzekering Gemeente Houten voor alle vrijwilligers</a:t>
            </a:r>
          </a:p>
          <a:p>
            <a:pPr lvl="1">
              <a:buFontTx/>
              <a:buChar char="-"/>
            </a:pPr>
            <a:r>
              <a:rPr lang="nl-NL" sz="2000" dirty="0"/>
              <a:t>Inhoud: Ongevallen-, Persoonlijke Eigendommen- en Aansprakelijkheidsverzekering</a:t>
            </a:r>
          </a:p>
          <a:p>
            <a:pPr lvl="1">
              <a:buFontTx/>
              <a:buChar char="-"/>
            </a:pPr>
            <a:r>
              <a:rPr lang="nl-NL" sz="2000" dirty="0"/>
              <a:t>Bestuursaansprakelijkheidsverzekering voor bestuursleden</a:t>
            </a:r>
          </a:p>
          <a:p>
            <a:pPr marL="457200" lvl="1" indent="0">
              <a:buNone/>
            </a:pPr>
            <a:endParaRPr lang="nl-NL" sz="2000" dirty="0"/>
          </a:p>
          <a:p>
            <a:pPr lvl="1">
              <a:buFontTx/>
              <a:buChar char="-"/>
            </a:pPr>
            <a:endParaRPr lang="nl-NL" sz="2000" dirty="0"/>
          </a:p>
          <a:p>
            <a:pPr marL="457200" lvl="1" indent="0">
              <a:buNone/>
            </a:pP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349148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/>
              <a:t>Klachten en Geschillen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20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46413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400" dirty="0"/>
              <a:t>Vastgelegd in Regelingen voor Klachten, Geschillen en Beroepszaken</a:t>
            </a:r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Wijzen op mogelijkheid vertrouwenspersoon</a:t>
            </a:r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Stappenplan bij klachten/geschillen: </a:t>
            </a:r>
          </a:p>
          <a:p>
            <a:pPr marL="354012" indent="0">
              <a:buNone/>
            </a:pPr>
            <a:r>
              <a:rPr lang="nl-NL" sz="2000" dirty="0"/>
              <a:t>1) Eigen verantwoordelijkheid / zelfstandig oplossing zoeken</a:t>
            </a:r>
          </a:p>
          <a:p>
            <a:pPr marL="354012" indent="0">
              <a:buNone/>
            </a:pPr>
            <a:r>
              <a:rPr lang="nl-NL" sz="2000" dirty="0"/>
              <a:t>2) Teamcoördinator aanspreken</a:t>
            </a:r>
          </a:p>
          <a:p>
            <a:pPr marL="354012" indent="0">
              <a:buNone/>
            </a:pPr>
            <a:r>
              <a:rPr lang="nl-NL" sz="2000" dirty="0"/>
              <a:t>3) Indien nodig escaleren naar vertrouwenspersoon</a:t>
            </a:r>
          </a:p>
          <a:p>
            <a:pPr marL="0" indent="0">
              <a:buNone/>
            </a:pPr>
            <a:endParaRPr lang="nl-NL" sz="2400" dirty="0"/>
          </a:p>
          <a:p>
            <a:pPr lvl="1">
              <a:buFontTx/>
              <a:buChar char="-"/>
            </a:pPr>
            <a:endParaRPr lang="nl-NL" sz="2000" dirty="0"/>
          </a:p>
          <a:p>
            <a:pPr marL="457200" lvl="1" indent="0">
              <a:buNone/>
            </a:pPr>
            <a:endParaRPr lang="nl-NL" sz="2000" dirty="0"/>
          </a:p>
          <a:p>
            <a:pPr lvl="1">
              <a:buFontTx/>
              <a:buChar char="-"/>
            </a:pPr>
            <a:endParaRPr lang="nl-NL" sz="2000" dirty="0"/>
          </a:p>
          <a:p>
            <a:pPr marL="0" indent="0">
              <a:buNone/>
            </a:pPr>
            <a:endParaRPr lang="nl-NL" sz="2400" dirty="0"/>
          </a:p>
          <a:p>
            <a:pPr marL="457200" lvl="1" indent="0">
              <a:buNone/>
            </a:pP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3491480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/>
              <a:t>Wetgeving en Vrijwilligerswerk 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21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46413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400" dirty="0"/>
              <a:t>Belastingdienst </a:t>
            </a:r>
          </a:p>
          <a:p>
            <a:pPr indent="187325">
              <a:buFontTx/>
              <a:buChar char="-"/>
            </a:pPr>
            <a:r>
              <a:rPr lang="nl-NL" sz="2000" dirty="0"/>
              <a:t>VBN geeft alleen vergoeding werkelijk gemaakte kosten</a:t>
            </a:r>
          </a:p>
          <a:p>
            <a:pPr indent="187325">
              <a:buFontTx/>
              <a:buChar char="-"/>
            </a:pPr>
            <a:r>
              <a:rPr lang="nl-NL" sz="2000" dirty="0"/>
              <a:t>Deze vergoedingen hebben geen limiet en worden niet belast</a:t>
            </a:r>
          </a:p>
          <a:p>
            <a:pPr indent="187325">
              <a:buFontTx/>
              <a:buChar char="-"/>
            </a:pPr>
            <a:r>
              <a:rPr lang="nl-NL" sz="2000" dirty="0"/>
              <a:t>Wel verstandig om kopie declaraties in eigen archief te houden</a:t>
            </a:r>
          </a:p>
          <a:p>
            <a:pPr marL="0" indent="0">
              <a:buNone/>
            </a:pPr>
            <a:endParaRPr lang="nl-NL" sz="2400" dirty="0"/>
          </a:p>
          <a:p>
            <a:r>
              <a:rPr lang="nl-NL" sz="2400" dirty="0"/>
              <a:t>Sociale Uitkering</a:t>
            </a:r>
          </a:p>
          <a:p>
            <a:pPr indent="187325">
              <a:buFontTx/>
              <a:buChar char="-"/>
            </a:pPr>
            <a:r>
              <a:rPr lang="nl-NL" sz="2000" dirty="0"/>
              <a:t>Vrijwilligerswerk mag niet in de weg staan van betaald werk</a:t>
            </a:r>
          </a:p>
          <a:p>
            <a:pPr indent="187325">
              <a:buFontTx/>
              <a:buChar char="-"/>
            </a:pPr>
            <a:r>
              <a:rPr lang="nl-NL" sz="2000" dirty="0"/>
              <a:t>Meldingsplicht bij uitkeringsinstantie</a:t>
            </a:r>
          </a:p>
          <a:p>
            <a:pPr indent="187325">
              <a:buFontTx/>
              <a:buChar char="-"/>
            </a:pPr>
            <a:r>
              <a:rPr lang="nl-NL" sz="2000" dirty="0"/>
              <a:t>Incidenteel mogelijkheid voor stimuleringsregeling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>
              <a:buFontTx/>
              <a:buChar char="-"/>
            </a:pPr>
            <a:endParaRPr lang="nl-NL" sz="2400" dirty="0"/>
          </a:p>
          <a:p>
            <a:pPr marL="457200" lvl="1" indent="0">
              <a:buNone/>
            </a:pPr>
            <a:endParaRPr lang="nl-NL" sz="2000" dirty="0"/>
          </a:p>
          <a:p>
            <a:pPr marL="457200" lvl="1" indent="0">
              <a:buNone/>
            </a:pPr>
            <a:endParaRPr lang="nl-NL" sz="2000" dirty="0"/>
          </a:p>
          <a:p>
            <a:pPr lvl="1">
              <a:buFontTx/>
              <a:buChar char="-"/>
            </a:pPr>
            <a:endParaRPr lang="nl-NL" sz="2000" dirty="0"/>
          </a:p>
          <a:p>
            <a:pPr marL="0" indent="0">
              <a:buNone/>
            </a:pPr>
            <a:endParaRPr lang="nl-NL" sz="2400" dirty="0"/>
          </a:p>
          <a:p>
            <a:pPr marL="457200" lvl="1" indent="0">
              <a:buNone/>
            </a:pP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3491480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nl-NL"/>
              <a:t>Evaluatie Vrijwilligersbeleid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CF4089-A117-4B9E-83FD-99F3E338AFD7}" type="slidenum">
              <a:rPr lang="fr-FR" smtClean="0"/>
              <a:pPr/>
              <a:t>22</a:t>
            </a:fld>
            <a:endParaRPr lang="fr-FR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464137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NL" sz="1000" dirty="0"/>
          </a:p>
          <a:p>
            <a:r>
              <a:rPr lang="nl-NL" sz="2400" dirty="0"/>
              <a:t>Jaarverslag Vrijwilligers/HR team </a:t>
            </a:r>
          </a:p>
          <a:p>
            <a:pPr marL="633413" indent="-279400">
              <a:buFontTx/>
              <a:buChar char="-"/>
            </a:pPr>
            <a:r>
              <a:rPr lang="nl-NL" sz="2000" dirty="0"/>
              <a:t>Overzicht in- en uitstroom vrijwilligers</a:t>
            </a:r>
          </a:p>
          <a:p>
            <a:pPr marL="633413" indent="-279400">
              <a:buFontTx/>
              <a:buChar char="-"/>
            </a:pPr>
            <a:r>
              <a:rPr lang="nl-NL" sz="2000" dirty="0"/>
              <a:t>Omvang / samenstelling huidig vrijwilligersbestand</a:t>
            </a:r>
          </a:p>
          <a:p>
            <a:pPr marL="633413" indent="-279400">
              <a:buFontTx/>
              <a:buChar char="-"/>
            </a:pPr>
            <a:r>
              <a:rPr lang="nl-NL" sz="2000" dirty="0"/>
              <a:t>Stand van zaken openstaande vacatures, werving en selectie</a:t>
            </a:r>
          </a:p>
          <a:p>
            <a:pPr marL="633413" indent="-279400">
              <a:buFontTx/>
              <a:buChar char="-"/>
            </a:pPr>
            <a:r>
              <a:rPr lang="nl-NL" sz="2000" dirty="0"/>
              <a:t>Relevante informatie uit evaluatie- en exitgesprekken</a:t>
            </a:r>
          </a:p>
          <a:p>
            <a:pPr marL="633413" indent="-279400">
              <a:buFontTx/>
              <a:buChar char="-"/>
            </a:pPr>
            <a:r>
              <a:rPr lang="nl-NL" sz="2000" dirty="0"/>
              <a:t>Overzicht uitgaven declaraties, werving, scholing, waardering</a:t>
            </a:r>
          </a:p>
          <a:p>
            <a:pPr marL="354013" indent="0">
              <a:buNone/>
            </a:pPr>
            <a:endParaRPr lang="nl-NL" sz="2000" dirty="0"/>
          </a:p>
          <a:p>
            <a:r>
              <a:rPr lang="nl-NL" sz="2400" dirty="0"/>
              <a:t>Jaarlijkse bespreking vrijwilligersbeleid in bestuur VBN</a:t>
            </a:r>
          </a:p>
          <a:p>
            <a:r>
              <a:rPr lang="nl-NL" sz="2400" dirty="0"/>
              <a:t>Tweejaarlijks tevredenheidsonderzoek</a:t>
            </a:r>
          </a:p>
          <a:p>
            <a:r>
              <a:rPr lang="nl-NL" sz="2400" dirty="0"/>
              <a:t>Jaarlijkse update vrijwilligershandboek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endParaRPr lang="nl-NL" sz="2400" dirty="0"/>
          </a:p>
          <a:p>
            <a:pPr>
              <a:buFontTx/>
              <a:buChar char="-"/>
            </a:pPr>
            <a:endParaRPr lang="nl-NL" sz="2400" dirty="0"/>
          </a:p>
          <a:p>
            <a:pPr marL="457200" lvl="1" indent="0">
              <a:buNone/>
            </a:pPr>
            <a:endParaRPr lang="nl-NL" sz="2000" dirty="0"/>
          </a:p>
          <a:p>
            <a:pPr marL="457200" lvl="1" indent="0">
              <a:buNone/>
            </a:pPr>
            <a:endParaRPr lang="nl-NL" sz="2000" dirty="0"/>
          </a:p>
          <a:p>
            <a:pPr lvl="1">
              <a:buFontTx/>
              <a:buChar char="-"/>
            </a:pPr>
            <a:endParaRPr lang="nl-NL" sz="2000" dirty="0"/>
          </a:p>
          <a:p>
            <a:pPr marL="0" indent="0">
              <a:buNone/>
            </a:pPr>
            <a:endParaRPr lang="nl-NL" sz="2400" dirty="0"/>
          </a:p>
          <a:p>
            <a:pPr marL="457200" lvl="1" indent="0">
              <a:buNone/>
            </a:pPr>
            <a:endParaRPr lang="nl-NL" sz="1800" dirty="0"/>
          </a:p>
        </p:txBody>
      </p:sp>
    </p:spTree>
    <p:extLst>
      <p:ext uri="{BB962C8B-B14F-4D97-AF65-F5344CB8AC3E}">
        <p14:creationId xmlns:p14="http://schemas.microsoft.com/office/powerpoint/2010/main" val="4286828984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7FBF3291745B4A95051CA4D98DAA92" ma:contentTypeVersion="7" ma:contentTypeDescription="Een nieuw document maken." ma:contentTypeScope="" ma:versionID="b59e10cf3c9e9212beaf4d4d15447855">
  <xsd:schema xmlns:xsd="http://www.w3.org/2001/XMLSchema" xmlns:xs="http://www.w3.org/2001/XMLSchema" xmlns:p="http://schemas.microsoft.com/office/2006/metadata/properties" xmlns:ns2="8b412540-1a51-4d64-93e7-4a0181a34310" xmlns:ns3="9f0d6675-8eb9-469f-b932-64693d6757ea" targetNamespace="http://schemas.microsoft.com/office/2006/metadata/properties" ma:root="true" ma:fieldsID="1ddb0f221367af963174ef3324166437" ns2:_="" ns3:_="">
    <xsd:import namespace="8b412540-1a51-4d64-93e7-4a0181a34310"/>
    <xsd:import namespace="9f0d6675-8eb9-469f-b932-64693d6757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412540-1a51-4d64-93e7-4a0181a3431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0d6675-8eb9-469f-b932-64693d6757ea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9099326-3C97-4FAE-865E-017C841D808E}">
  <ds:schemaRefs>
    <ds:schemaRef ds:uri="http://www.w3.org/XML/1998/namespace"/>
    <ds:schemaRef ds:uri="http://purl.org/dc/elements/1.1/"/>
    <ds:schemaRef ds:uri="http://purl.org/dc/terms/"/>
    <ds:schemaRef ds:uri="http://schemas.microsoft.com/office/2006/documentManagement/types"/>
    <ds:schemaRef ds:uri="9f0d6675-8eb9-469f-b932-64693d6757ea"/>
    <ds:schemaRef ds:uri="http://schemas.microsoft.com/office/2006/metadata/properties"/>
    <ds:schemaRef ds:uri="8b412540-1a51-4d64-93e7-4a0181a34310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357658AE-31D1-4FBC-8A2F-3BD309C176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412540-1a51-4d64-93e7-4a0181a34310"/>
    <ds:schemaRef ds:uri="9f0d6675-8eb9-469f-b932-64693d6757e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ADCD6C-9410-42A8-84F5-01D141B5739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921</Words>
  <Application>Microsoft Office PowerPoint</Application>
  <PresentationFormat>Diavoorstelling (4:3)</PresentationFormat>
  <Paragraphs>263</Paragraphs>
  <Slides>22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22</vt:i4>
      </vt:variant>
    </vt:vector>
  </HeadingPairs>
  <TitlesOfParts>
    <vt:vector size="25" baseType="lpstr">
      <vt:lpstr>Arial</vt:lpstr>
      <vt:lpstr>Calibri</vt:lpstr>
      <vt:lpstr>Kantoorthema</vt:lpstr>
      <vt:lpstr>Vrijwilligersbeleid VBN</vt:lpstr>
      <vt:lpstr>Vrijwilligersbeleid draagt bij aan:</vt:lpstr>
      <vt:lpstr>Visie &amp; Definitie </vt:lpstr>
      <vt:lpstr>Professionaliteit</vt:lpstr>
      <vt:lpstr>Flexibiliteit &amp; Continuïteit</vt:lpstr>
      <vt:lpstr>Wederkerigheid </vt:lpstr>
      <vt:lpstr>Kernwaarden vrijwilligerswerk VBN </vt:lpstr>
      <vt:lpstr>Organisatie </vt:lpstr>
      <vt:lpstr>Funtiegebouw</vt:lpstr>
      <vt:lpstr>Rechten &amp; Plichten</vt:lpstr>
      <vt:lpstr>Werving en Selectie</vt:lpstr>
      <vt:lpstr>Werving </vt:lpstr>
      <vt:lpstr>Selectie </vt:lpstr>
      <vt:lpstr>Introductie </vt:lpstr>
      <vt:lpstr>Introductie</vt:lpstr>
      <vt:lpstr>Begeleiding </vt:lpstr>
      <vt:lpstr>Waardering </vt:lpstr>
      <vt:lpstr>Informatievoorziening  </vt:lpstr>
      <vt:lpstr>Voorzieningen</vt:lpstr>
      <vt:lpstr>Klachten en Geschillen</vt:lpstr>
      <vt:lpstr>Wetgeving en Vrijwilligerswerk </vt:lpstr>
      <vt:lpstr>Evaluatie Vrijwilligersbeleid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banque alimentaire  aux Pays-Bas</dc:title>
  <dc:creator>Jouke</dc:creator>
  <cp:lastModifiedBy>Adie Kreijns</cp:lastModifiedBy>
  <cp:revision>70</cp:revision>
  <cp:lastPrinted>2013-05-22T19:31:55Z</cp:lastPrinted>
  <dcterms:created xsi:type="dcterms:W3CDTF">2013-04-22T13:31:46Z</dcterms:created>
  <dcterms:modified xsi:type="dcterms:W3CDTF">2026-03-29T15:52:36Z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0x010100487FBF3291745B4A95051CA4D98DAA92</vt:lpwstr>
  </property>
</Properties>
</file>